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74" r:id="rId6"/>
    <p:sldId id="257" r:id="rId7"/>
    <p:sldId id="260" r:id="rId8"/>
    <p:sldId id="261" r:id="rId9"/>
    <p:sldId id="262" r:id="rId10"/>
    <p:sldId id="263" r:id="rId11"/>
    <p:sldId id="264" r:id="rId12"/>
    <p:sldId id="273" r:id="rId13"/>
    <p:sldId id="265" r:id="rId14"/>
    <p:sldId id="268" r:id="rId15"/>
    <p:sldId id="266" r:id="rId16"/>
    <p:sldId id="267" r:id="rId17"/>
    <p:sldId id="270" r:id="rId18"/>
    <p:sldId id="271" r:id="rId19"/>
    <p:sldId id="269" r:id="rId20"/>
    <p:sldId id="272"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9DC96"/>
    <a:srgbClr val="0DFF7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90" autoAdjust="0"/>
    <p:restoredTop sz="98476" autoAdjust="0"/>
  </p:normalViewPr>
  <p:slideViewPr>
    <p:cSldViewPr>
      <p:cViewPr varScale="1">
        <p:scale>
          <a:sx n="78" d="100"/>
          <a:sy n="78" d="100"/>
        </p:scale>
        <p:origin x="936" y="4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1927B05-1C0E-460D-ACBF-AF2C01FE96CA}" type="datetimeFigureOut">
              <a:rPr lang="en-US" smtClean="0"/>
              <a:t>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438CB8-E017-4747-8CAC-BFE204056482}" type="slidenum">
              <a:rPr lang="en-US" smtClean="0"/>
              <a:t>‹#›</a:t>
            </a:fld>
            <a:endParaRPr lang="en-US"/>
          </a:p>
        </p:txBody>
      </p:sp>
    </p:spTree>
    <p:extLst>
      <p:ext uri="{BB962C8B-B14F-4D97-AF65-F5344CB8AC3E}">
        <p14:creationId xmlns:p14="http://schemas.microsoft.com/office/powerpoint/2010/main" val="34705625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1927B05-1C0E-460D-ACBF-AF2C01FE96CA}" type="datetimeFigureOut">
              <a:rPr lang="en-US" smtClean="0"/>
              <a:t>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438CB8-E017-4747-8CAC-BFE204056482}" type="slidenum">
              <a:rPr lang="en-US" smtClean="0"/>
              <a:t>‹#›</a:t>
            </a:fld>
            <a:endParaRPr lang="en-US"/>
          </a:p>
        </p:txBody>
      </p:sp>
    </p:spTree>
    <p:extLst>
      <p:ext uri="{BB962C8B-B14F-4D97-AF65-F5344CB8AC3E}">
        <p14:creationId xmlns:p14="http://schemas.microsoft.com/office/powerpoint/2010/main" val="3678578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1927B05-1C0E-460D-ACBF-AF2C01FE96CA}" type="datetimeFigureOut">
              <a:rPr lang="en-US" smtClean="0"/>
              <a:t>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438CB8-E017-4747-8CAC-BFE204056482}" type="slidenum">
              <a:rPr lang="en-US" smtClean="0"/>
              <a:t>‹#›</a:t>
            </a:fld>
            <a:endParaRPr lang="en-US"/>
          </a:p>
        </p:txBody>
      </p:sp>
    </p:spTree>
    <p:extLst>
      <p:ext uri="{BB962C8B-B14F-4D97-AF65-F5344CB8AC3E}">
        <p14:creationId xmlns:p14="http://schemas.microsoft.com/office/powerpoint/2010/main" val="3474716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1927B05-1C0E-460D-ACBF-AF2C01FE96CA}" type="datetimeFigureOut">
              <a:rPr lang="en-US" smtClean="0"/>
              <a:t>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438CB8-E017-4747-8CAC-BFE204056482}" type="slidenum">
              <a:rPr lang="en-US" smtClean="0"/>
              <a:t>‹#›</a:t>
            </a:fld>
            <a:endParaRPr lang="en-US"/>
          </a:p>
        </p:txBody>
      </p:sp>
    </p:spTree>
    <p:extLst>
      <p:ext uri="{BB962C8B-B14F-4D97-AF65-F5344CB8AC3E}">
        <p14:creationId xmlns:p14="http://schemas.microsoft.com/office/powerpoint/2010/main" val="2916021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1927B05-1C0E-460D-ACBF-AF2C01FE96CA}" type="datetimeFigureOut">
              <a:rPr lang="en-US" smtClean="0"/>
              <a:t>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3438CB8-E017-4747-8CAC-BFE204056482}" type="slidenum">
              <a:rPr lang="en-US" smtClean="0"/>
              <a:t>‹#›</a:t>
            </a:fld>
            <a:endParaRPr lang="en-US"/>
          </a:p>
        </p:txBody>
      </p:sp>
    </p:spTree>
    <p:extLst>
      <p:ext uri="{BB962C8B-B14F-4D97-AF65-F5344CB8AC3E}">
        <p14:creationId xmlns:p14="http://schemas.microsoft.com/office/powerpoint/2010/main" val="4109142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1927B05-1C0E-460D-ACBF-AF2C01FE96CA}" type="datetimeFigureOut">
              <a:rPr lang="en-US" smtClean="0"/>
              <a:t>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3438CB8-E017-4747-8CAC-BFE204056482}" type="slidenum">
              <a:rPr lang="en-US" smtClean="0"/>
              <a:t>‹#›</a:t>
            </a:fld>
            <a:endParaRPr lang="en-US"/>
          </a:p>
        </p:txBody>
      </p:sp>
    </p:spTree>
    <p:extLst>
      <p:ext uri="{BB962C8B-B14F-4D97-AF65-F5344CB8AC3E}">
        <p14:creationId xmlns:p14="http://schemas.microsoft.com/office/powerpoint/2010/main" val="2605357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927B05-1C0E-460D-ACBF-AF2C01FE96CA}" type="datetimeFigureOut">
              <a:rPr lang="en-US" smtClean="0"/>
              <a:t>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3438CB8-E017-4747-8CAC-BFE204056482}" type="slidenum">
              <a:rPr lang="en-US" smtClean="0"/>
              <a:t>‹#›</a:t>
            </a:fld>
            <a:endParaRPr lang="en-US"/>
          </a:p>
        </p:txBody>
      </p:sp>
    </p:spTree>
    <p:extLst>
      <p:ext uri="{BB962C8B-B14F-4D97-AF65-F5344CB8AC3E}">
        <p14:creationId xmlns:p14="http://schemas.microsoft.com/office/powerpoint/2010/main" val="38986125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1927B05-1C0E-460D-ACBF-AF2C01FE96CA}" type="datetimeFigureOut">
              <a:rPr lang="en-US" smtClean="0"/>
              <a:t>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438CB8-E017-4747-8CAC-BFE204056482}" type="slidenum">
              <a:rPr lang="en-US" smtClean="0"/>
              <a:t>‹#›</a:t>
            </a:fld>
            <a:endParaRPr lang="en-US"/>
          </a:p>
        </p:txBody>
      </p:sp>
    </p:spTree>
    <p:extLst>
      <p:ext uri="{BB962C8B-B14F-4D97-AF65-F5344CB8AC3E}">
        <p14:creationId xmlns:p14="http://schemas.microsoft.com/office/powerpoint/2010/main" val="26376873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1927B05-1C0E-460D-ACBF-AF2C01FE96CA}" type="datetimeFigureOut">
              <a:rPr lang="en-US" smtClean="0"/>
              <a:t>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438CB8-E017-4747-8CAC-BFE204056482}" type="slidenum">
              <a:rPr lang="en-US" smtClean="0"/>
              <a:t>‹#›</a:t>
            </a:fld>
            <a:endParaRPr lang="en-US"/>
          </a:p>
        </p:txBody>
      </p:sp>
    </p:spTree>
    <p:extLst>
      <p:ext uri="{BB962C8B-B14F-4D97-AF65-F5344CB8AC3E}">
        <p14:creationId xmlns:p14="http://schemas.microsoft.com/office/powerpoint/2010/main" val="34700721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1927B05-1C0E-460D-ACBF-AF2C01FE96CA}" type="datetimeFigureOut">
              <a:rPr lang="en-US" smtClean="0"/>
              <a:t>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438CB8-E017-4747-8CAC-BFE204056482}" type="slidenum">
              <a:rPr lang="en-US" smtClean="0"/>
              <a:t>‹#›</a:t>
            </a:fld>
            <a:endParaRPr lang="en-US"/>
          </a:p>
        </p:txBody>
      </p:sp>
    </p:spTree>
    <p:extLst>
      <p:ext uri="{BB962C8B-B14F-4D97-AF65-F5344CB8AC3E}">
        <p14:creationId xmlns:p14="http://schemas.microsoft.com/office/powerpoint/2010/main" val="448365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1927B05-1C0E-460D-ACBF-AF2C01FE96CA}" type="datetimeFigureOut">
              <a:rPr lang="en-US" smtClean="0"/>
              <a:t>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438CB8-E017-4747-8CAC-BFE204056482}" type="slidenum">
              <a:rPr lang="en-US" smtClean="0"/>
              <a:t>‹#›</a:t>
            </a:fld>
            <a:endParaRPr lang="en-US"/>
          </a:p>
        </p:txBody>
      </p:sp>
    </p:spTree>
    <p:extLst>
      <p:ext uri="{BB962C8B-B14F-4D97-AF65-F5344CB8AC3E}">
        <p14:creationId xmlns:p14="http://schemas.microsoft.com/office/powerpoint/2010/main" val="3730536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927B05-1C0E-460D-ACBF-AF2C01FE96CA}" type="datetimeFigureOut">
              <a:rPr lang="en-US" smtClean="0"/>
              <a:t>1/6/2025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3438CB8-E017-4747-8CAC-BFE204056482}" type="slidenum">
              <a:rPr lang="en-US" smtClean="0"/>
              <a:t>‹#›</a:t>
            </a:fld>
            <a:endParaRPr lang="en-US"/>
          </a:p>
        </p:txBody>
      </p:sp>
    </p:spTree>
    <p:extLst>
      <p:ext uri="{BB962C8B-B14F-4D97-AF65-F5344CB8AC3E}">
        <p14:creationId xmlns:p14="http://schemas.microsoft.com/office/powerpoint/2010/main" val="13641750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pimglobal.corp.mattel.com/"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png"/><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3" Type="http://schemas.openxmlformats.org/officeDocument/2006/relationships/hyperlink" Target="mailto:PiMTeam@Mattel.com"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81000" y="30364"/>
            <a:ext cx="7882811" cy="1341236"/>
          </a:xfrm>
          <a:prstGeom prst="rect">
            <a:avLst/>
          </a:prstGeom>
        </p:spPr>
      </p:pic>
      <p:sp>
        <p:nvSpPr>
          <p:cNvPr id="5" name="TextBox 4"/>
          <p:cNvSpPr txBox="1"/>
          <p:nvPr/>
        </p:nvSpPr>
        <p:spPr>
          <a:xfrm>
            <a:off x="417688" y="1676400"/>
            <a:ext cx="8061529" cy="1538883"/>
          </a:xfrm>
          <a:prstGeom prst="rect">
            <a:avLst/>
          </a:prstGeom>
          <a:noFill/>
        </p:spPr>
        <p:txBody>
          <a:bodyPr wrap="square" rtlCol="0">
            <a:spAutoFit/>
          </a:bodyPr>
          <a:lstStyle/>
          <a:p>
            <a:pPr algn="ctr"/>
            <a:r>
              <a:rPr lang="en-US" sz="5400" b="1" dirty="0" err="1">
                <a:latin typeface="Segoe UI Light" panose="020B0502040204020203" pitchFamily="34" charset="0"/>
              </a:rPr>
              <a:t>PiM</a:t>
            </a:r>
            <a:r>
              <a:rPr lang="en-US" sz="5400" b="1" dirty="0">
                <a:latin typeface="Segoe UI Light" panose="020B0502040204020203" pitchFamily="34" charset="0"/>
              </a:rPr>
              <a:t> Quick Start Guide</a:t>
            </a:r>
          </a:p>
          <a:p>
            <a:pPr algn="ctr"/>
            <a:r>
              <a:rPr lang="en-US" sz="4000" b="1" dirty="0">
                <a:latin typeface="Segoe UI Light" panose="020B0502040204020203" pitchFamily="34" charset="0"/>
              </a:rPr>
              <a:t>(Global / All Markets View)</a:t>
            </a:r>
          </a:p>
        </p:txBody>
      </p:sp>
      <p:sp>
        <p:nvSpPr>
          <p:cNvPr id="6" name="Rectangle 5"/>
          <p:cNvSpPr/>
          <p:nvPr/>
        </p:nvSpPr>
        <p:spPr>
          <a:xfrm>
            <a:off x="7391400" y="6476999"/>
            <a:ext cx="1750800" cy="307777"/>
          </a:xfrm>
          <a:prstGeom prst="rect">
            <a:avLst/>
          </a:prstGeom>
        </p:spPr>
        <p:txBody>
          <a:bodyPr wrap="none">
            <a:spAutoFit/>
          </a:bodyPr>
          <a:lstStyle/>
          <a:p>
            <a:r>
              <a:rPr lang="en-US" sz="1400" dirty="0">
                <a:latin typeface="Segoe UI Light" panose="020B0502040204020203" pitchFamily="34" charset="0"/>
              </a:rPr>
              <a:t>Updated: 02.11.2016</a:t>
            </a:r>
            <a:endParaRPr lang="en-US" sz="1400" dirty="0"/>
          </a:p>
        </p:txBody>
      </p:sp>
      <p:sp>
        <p:nvSpPr>
          <p:cNvPr id="7" name="TextBox 6"/>
          <p:cNvSpPr txBox="1"/>
          <p:nvPr/>
        </p:nvSpPr>
        <p:spPr>
          <a:xfrm>
            <a:off x="1066800" y="4191573"/>
            <a:ext cx="4724400" cy="1477328"/>
          </a:xfrm>
          <a:prstGeom prst="rect">
            <a:avLst/>
          </a:prstGeom>
          <a:ln>
            <a:noFill/>
          </a:ln>
        </p:spPr>
        <p:style>
          <a:lnRef idx="2">
            <a:schemeClr val="dk1"/>
          </a:lnRef>
          <a:fillRef idx="1001">
            <a:schemeClr val="lt1"/>
          </a:fillRef>
          <a:effectRef idx="0">
            <a:schemeClr val="dk1"/>
          </a:effectRef>
          <a:fontRef idx="minor">
            <a:schemeClr val="dk1"/>
          </a:fontRef>
        </p:style>
        <p:txBody>
          <a:bodyPr wrap="square" rtlCol="0">
            <a:spAutoFit/>
          </a:bodyPr>
          <a:lstStyle/>
          <a:p>
            <a:r>
              <a:rPr lang="en-US" b="1" dirty="0">
                <a:latin typeface="Segoe UI Light" panose="020B0502040204020203" pitchFamily="34" charset="0"/>
              </a:rPr>
              <a:t>Search for Product Information &amp; Images</a:t>
            </a:r>
          </a:p>
          <a:p>
            <a:endParaRPr lang="en-US" b="1" dirty="0">
              <a:latin typeface="Segoe UI Light" panose="020B0502040204020203" pitchFamily="34" charset="0"/>
            </a:endParaRPr>
          </a:p>
          <a:p>
            <a:r>
              <a:rPr lang="en-US" b="1" dirty="0">
                <a:latin typeface="Segoe UI Light" panose="020B0502040204020203" pitchFamily="34" charset="0"/>
              </a:rPr>
              <a:t>Create Custom Product Data Reports</a:t>
            </a:r>
          </a:p>
          <a:p>
            <a:endParaRPr lang="en-US" b="1" dirty="0">
              <a:latin typeface="Segoe UI Light" panose="020B0502040204020203" pitchFamily="34" charset="0"/>
            </a:endParaRPr>
          </a:p>
          <a:p>
            <a:r>
              <a:rPr lang="en-US" b="1" dirty="0">
                <a:latin typeface="Segoe UI Light" panose="020B0502040204020203" pitchFamily="34" charset="0"/>
              </a:rPr>
              <a:t>Generate PPT Sell Sheets &amp; Data Sheets</a:t>
            </a:r>
          </a:p>
        </p:txBody>
      </p:sp>
      <p:sp>
        <p:nvSpPr>
          <p:cNvPr id="8" name="Rectangle 10"/>
          <p:cNvSpPr/>
          <p:nvPr/>
        </p:nvSpPr>
        <p:spPr>
          <a:xfrm>
            <a:off x="335261" y="3578932"/>
            <a:ext cx="2042169" cy="320088"/>
          </a:xfrm>
          <a:custGeom>
            <a:avLst/>
            <a:gdLst>
              <a:gd name="connsiteX0" fmla="*/ 0 w 2903552"/>
              <a:gd name="connsiteY0" fmla="*/ 0 h 261610"/>
              <a:gd name="connsiteX1" fmla="*/ 2903552 w 2903552"/>
              <a:gd name="connsiteY1" fmla="*/ 0 h 261610"/>
              <a:gd name="connsiteX2" fmla="*/ 2903552 w 2903552"/>
              <a:gd name="connsiteY2" fmla="*/ 261610 h 261610"/>
              <a:gd name="connsiteX3" fmla="*/ 0 w 2903552"/>
              <a:gd name="connsiteY3" fmla="*/ 261610 h 261610"/>
              <a:gd name="connsiteX4" fmla="*/ 0 w 2903552"/>
              <a:gd name="connsiteY4" fmla="*/ 0 h 261610"/>
              <a:gd name="connsiteX0" fmla="*/ 0 w 2903552"/>
              <a:gd name="connsiteY0" fmla="*/ 0 h 261610"/>
              <a:gd name="connsiteX1" fmla="*/ 2764404 w 2903552"/>
              <a:gd name="connsiteY1" fmla="*/ 0 h 261610"/>
              <a:gd name="connsiteX2" fmla="*/ 2903552 w 2903552"/>
              <a:gd name="connsiteY2" fmla="*/ 261610 h 261610"/>
              <a:gd name="connsiteX3" fmla="*/ 0 w 2903552"/>
              <a:gd name="connsiteY3" fmla="*/ 261610 h 261610"/>
              <a:gd name="connsiteX4" fmla="*/ 0 w 2903552"/>
              <a:gd name="connsiteY4" fmla="*/ 0 h 261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3552" h="261610">
                <a:moveTo>
                  <a:pt x="0" y="0"/>
                </a:moveTo>
                <a:lnTo>
                  <a:pt x="2764404" y="0"/>
                </a:lnTo>
                <a:lnTo>
                  <a:pt x="2903552" y="261610"/>
                </a:lnTo>
                <a:lnTo>
                  <a:pt x="0" y="261610"/>
                </a:lnTo>
                <a:lnTo>
                  <a:pt x="0" y="0"/>
                </a:lnTo>
                <a:close/>
              </a:path>
            </a:pathLst>
          </a:custGeom>
          <a:solidFill>
            <a:srgbClr val="19DC96"/>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36576" rIns="182880" bIns="36576"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spcAft>
                <a:spcPts val="1200"/>
              </a:spcAft>
            </a:pPr>
            <a:r>
              <a:rPr lang="en-US" sz="1600" b="1" dirty="0">
                <a:solidFill>
                  <a:prstClr val="white"/>
                </a:solidFill>
                <a:latin typeface="Segoe UI Light" panose="020B0502040204020203" pitchFamily="34" charset="0"/>
                <a:cs typeface="Segoe UI Light" panose="020B0502040204020203" pitchFamily="34" charset="0"/>
              </a:rPr>
              <a:t>LEARN HOW TO:</a:t>
            </a:r>
            <a:endParaRPr lang="en-US" sz="1400" b="1" dirty="0">
              <a:solidFill>
                <a:prstClr val="white"/>
              </a:solidFill>
              <a:latin typeface="Segoe UI Light" panose="020B0502040204020203" pitchFamily="34" charset="0"/>
              <a:cs typeface="Segoe UI Light" panose="020B0502040204020203" pitchFamily="34" charset="0"/>
            </a:endParaRPr>
          </a:p>
        </p:txBody>
      </p:sp>
      <p:cxnSp>
        <p:nvCxnSpPr>
          <p:cNvPr id="9" name="Straight Connector 8"/>
          <p:cNvCxnSpPr/>
          <p:nvPr/>
        </p:nvCxnSpPr>
        <p:spPr>
          <a:xfrm>
            <a:off x="381000" y="3899020"/>
            <a:ext cx="7846122" cy="0"/>
          </a:xfrm>
          <a:prstGeom prst="line">
            <a:avLst/>
          </a:prstGeom>
          <a:noFill/>
          <a:ln w="19050">
            <a:solidFill>
              <a:srgbClr val="19DC96"/>
            </a:solidFill>
          </a:ln>
        </p:spPr>
        <p:style>
          <a:lnRef idx="2">
            <a:schemeClr val="accent1">
              <a:shade val="50000"/>
            </a:schemeClr>
          </a:lnRef>
          <a:fillRef idx="1">
            <a:schemeClr val="accent1"/>
          </a:fillRef>
          <a:effectRef idx="0">
            <a:schemeClr val="accent1"/>
          </a:effectRef>
          <a:fontRef idx="minor">
            <a:schemeClr val="lt1"/>
          </a:fontRef>
        </p:style>
      </p:cxnSp>
      <p:sp>
        <p:nvSpPr>
          <p:cNvPr id="10" name="Right Arrow 9"/>
          <p:cNvSpPr/>
          <p:nvPr/>
        </p:nvSpPr>
        <p:spPr>
          <a:xfrm>
            <a:off x="684018" y="4114800"/>
            <a:ext cx="382782" cy="452162"/>
          </a:xfrm>
          <a:prstGeom prst="rightArrow">
            <a:avLst/>
          </a:prstGeom>
          <a:solidFill>
            <a:srgbClr val="19DC96"/>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36576" rIns="182880" bIns="36576" numCol="1" spcCol="0" rtlCol="0" fromWordArt="0" anchor="t" anchorCtr="0" forceAA="0" compatLnSpc="1">
            <a:prstTxWarp prst="textNoShape">
              <a:avLst/>
            </a:prstTxWarp>
            <a:spAutoFit/>
          </a:bodyPr>
          <a:lstStyle/>
          <a:p>
            <a:pPr>
              <a:spcAft>
                <a:spcPts val="1200"/>
              </a:spcAft>
            </a:pPr>
            <a:endParaRPr lang="en-US" sz="1600" b="1">
              <a:solidFill>
                <a:prstClr val="white"/>
              </a:solidFill>
              <a:latin typeface="Segoe UI Light" panose="020B0502040204020203" pitchFamily="34" charset="0"/>
              <a:cs typeface="Segoe UI Light" panose="020B0502040204020203" pitchFamily="34" charset="0"/>
            </a:endParaRPr>
          </a:p>
        </p:txBody>
      </p:sp>
      <p:sp>
        <p:nvSpPr>
          <p:cNvPr id="11" name="Right Arrow 10"/>
          <p:cNvSpPr/>
          <p:nvPr/>
        </p:nvSpPr>
        <p:spPr>
          <a:xfrm>
            <a:off x="684018" y="4648200"/>
            <a:ext cx="382782" cy="452162"/>
          </a:xfrm>
          <a:prstGeom prst="rightArrow">
            <a:avLst/>
          </a:prstGeom>
          <a:solidFill>
            <a:srgbClr val="19DC96"/>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36576" rIns="182880" bIns="36576" numCol="1" spcCol="0" rtlCol="0" fromWordArt="0" anchor="t" anchorCtr="0" forceAA="0" compatLnSpc="1">
            <a:prstTxWarp prst="textNoShape">
              <a:avLst/>
            </a:prstTxWarp>
            <a:spAutoFit/>
          </a:bodyPr>
          <a:lstStyle/>
          <a:p>
            <a:pPr>
              <a:spcAft>
                <a:spcPts val="1200"/>
              </a:spcAft>
            </a:pPr>
            <a:endParaRPr lang="en-US" sz="1600" b="1">
              <a:solidFill>
                <a:prstClr val="white"/>
              </a:solidFill>
              <a:latin typeface="Segoe UI Light" panose="020B0502040204020203" pitchFamily="34" charset="0"/>
              <a:cs typeface="Segoe UI Light" panose="020B0502040204020203" pitchFamily="34" charset="0"/>
            </a:endParaRPr>
          </a:p>
        </p:txBody>
      </p:sp>
      <p:sp>
        <p:nvSpPr>
          <p:cNvPr id="12" name="Right Arrow 11"/>
          <p:cNvSpPr/>
          <p:nvPr/>
        </p:nvSpPr>
        <p:spPr>
          <a:xfrm>
            <a:off x="684018" y="5181600"/>
            <a:ext cx="382782" cy="452162"/>
          </a:xfrm>
          <a:prstGeom prst="rightArrow">
            <a:avLst/>
          </a:prstGeom>
          <a:solidFill>
            <a:srgbClr val="19DC96"/>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36576" rIns="182880" bIns="36576" numCol="1" spcCol="0" rtlCol="0" fromWordArt="0" anchor="t" anchorCtr="0" forceAA="0" compatLnSpc="1">
            <a:prstTxWarp prst="textNoShape">
              <a:avLst/>
            </a:prstTxWarp>
            <a:spAutoFit/>
          </a:bodyPr>
          <a:lstStyle/>
          <a:p>
            <a:pPr>
              <a:spcAft>
                <a:spcPts val="1200"/>
              </a:spcAft>
            </a:pPr>
            <a:endParaRPr lang="en-US" sz="1600" b="1">
              <a:solidFill>
                <a:prstClr val="white"/>
              </a:solidFill>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27728452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52600" y="272517"/>
            <a:ext cx="5574347" cy="523220"/>
          </a:xfrm>
          <a:prstGeom prst="rect">
            <a:avLst/>
          </a:prstGeom>
        </p:spPr>
        <p:txBody>
          <a:bodyPr wrap="none">
            <a:spAutoFit/>
          </a:bodyPr>
          <a:lstStyle/>
          <a:p>
            <a:r>
              <a:rPr lang="en-US" sz="2800" b="1" dirty="0"/>
              <a:t>Accessing </a:t>
            </a:r>
            <a:r>
              <a:rPr lang="en-US" sz="2800" b="1" dirty="0" err="1"/>
              <a:t>PiM</a:t>
            </a:r>
            <a:r>
              <a:rPr lang="en-US" sz="2800" b="1" dirty="0"/>
              <a:t>: Account &amp; Login Info</a:t>
            </a:r>
          </a:p>
        </p:txBody>
      </p:sp>
      <p:pic>
        <p:nvPicPr>
          <p:cNvPr id="15" name="Picture 14"/>
          <p:cNvPicPr>
            <a:picLocks noChangeAspect="1"/>
          </p:cNvPicPr>
          <p:nvPr/>
        </p:nvPicPr>
        <p:blipFill>
          <a:blip r:embed="rId2"/>
          <a:stretch>
            <a:fillRect/>
          </a:stretch>
        </p:blipFill>
        <p:spPr>
          <a:xfrm>
            <a:off x="0" y="0"/>
            <a:ext cx="1571577" cy="1238138"/>
          </a:xfrm>
          <a:prstGeom prst="rect">
            <a:avLst/>
          </a:prstGeom>
        </p:spPr>
      </p:pic>
      <p:sp>
        <p:nvSpPr>
          <p:cNvPr id="20" name="Rectangle 19"/>
          <p:cNvSpPr/>
          <p:nvPr/>
        </p:nvSpPr>
        <p:spPr>
          <a:xfrm>
            <a:off x="342046" y="2890391"/>
            <a:ext cx="4153753" cy="1077218"/>
          </a:xfrm>
          <a:prstGeom prst="rect">
            <a:avLst/>
          </a:prstGeom>
        </p:spPr>
        <p:txBody>
          <a:bodyPr wrap="square">
            <a:spAutoFit/>
          </a:bodyPr>
          <a:lstStyle/>
          <a:p>
            <a:pPr marL="342900" indent="-342900">
              <a:buFont typeface="+mj-lt"/>
              <a:buAutoNum type="arabicPeriod"/>
            </a:pPr>
            <a:r>
              <a:rPr lang="en-US" sz="1600" dirty="0"/>
              <a:t>Open Edge browser</a:t>
            </a:r>
          </a:p>
          <a:p>
            <a:pPr marL="342900" indent="-342900">
              <a:buFont typeface="+mj-lt"/>
              <a:buAutoNum type="arabicPeriod"/>
            </a:pPr>
            <a:r>
              <a:rPr lang="en-US" sz="1600" dirty="0"/>
              <a:t>Enter </a:t>
            </a:r>
            <a:r>
              <a:rPr lang="en-US" sz="1600" dirty="0">
                <a:hlinkClick r:id="rId3"/>
              </a:rPr>
              <a:t>http://pimglobal.corp.mattel.com</a:t>
            </a:r>
            <a:endParaRPr lang="en-US" sz="1600" dirty="0"/>
          </a:p>
          <a:p>
            <a:pPr marL="342900" indent="-342900">
              <a:buFont typeface="+mj-lt"/>
              <a:buAutoNum type="arabicPeriod"/>
            </a:pPr>
            <a:r>
              <a:rPr lang="en-US" sz="1600" dirty="0"/>
              <a:t>Type in your username* and password</a:t>
            </a:r>
          </a:p>
          <a:p>
            <a:pPr marL="342900" indent="-342900">
              <a:buFont typeface="+mj-lt"/>
              <a:buAutoNum type="arabicPeriod"/>
            </a:pPr>
            <a:r>
              <a:rPr lang="en-US" sz="1600" dirty="0"/>
              <a:t>Click the &lt;Login&gt; button</a:t>
            </a:r>
          </a:p>
        </p:txBody>
      </p:sp>
      <p:pic>
        <p:nvPicPr>
          <p:cNvPr id="1035" name="Picture 1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93333" y="2273729"/>
            <a:ext cx="4095348" cy="243365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Lst>
        </p:spPr>
      </p:pic>
      <p:sp>
        <p:nvSpPr>
          <p:cNvPr id="23" name="Rectangle 22"/>
          <p:cNvSpPr/>
          <p:nvPr/>
        </p:nvSpPr>
        <p:spPr>
          <a:xfrm>
            <a:off x="231422" y="1270805"/>
            <a:ext cx="4842173" cy="646331"/>
          </a:xfrm>
          <a:prstGeom prst="rect">
            <a:avLst/>
          </a:prstGeom>
        </p:spPr>
        <p:txBody>
          <a:bodyPr wrap="square">
            <a:spAutoFit/>
          </a:bodyPr>
          <a:lstStyle/>
          <a:p>
            <a:r>
              <a:rPr lang="en-US" u="sng" dirty="0"/>
              <a:t>All employees automatically have access to </a:t>
            </a:r>
            <a:r>
              <a:rPr lang="en-US" u="sng" dirty="0" err="1"/>
              <a:t>PiM</a:t>
            </a:r>
            <a:r>
              <a:rPr lang="en-US" u="sng" dirty="0"/>
              <a:t>.  You do not need to open a MYGIT ticket.</a:t>
            </a:r>
            <a:endParaRPr lang="en-US" sz="1600" dirty="0"/>
          </a:p>
        </p:txBody>
      </p:sp>
      <p:sp>
        <p:nvSpPr>
          <p:cNvPr id="24" name="Rectangle 23"/>
          <p:cNvSpPr/>
          <p:nvPr/>
        </p:nvSpPr>
        <p:spPr>
          <a:xfrm>
            <a:off x="228600" y="2437797"/>
            <a:ext cx="1806777" cy="369332"/>
          </a:xfrm>
          <a:prstGeom prst="rect">
            <a:avLst/>
          </a:prstGeom>
        </p:spPr>
        <p:txBody>
          <a:bodyPr wrap="none">
            <a:spAutoFit/>
          </a:bodyPr>
          <a:lstStyle/>
          <a:p>
            <a:r>
              <a:rPr lang="en-US" u="sng" dirty="0"/>
              <a:t>Logging in to </a:t>
            </a:r>
            <a:r>
              <a:rPr lang="en-US" u="sng" dirty="0" err="1"/>
              <a:t>PiM</a:t>
            </a:r>
            <a:endParaRPr lang="en-US" u="sng" dirty="0"/>
          </a:p>
        </p:txBody>
      </p:sp>
      <p:sp>
        <p:nvSpPr>
          <p:cNvPr id="3" name="TextBox 2">
            <a:extLst>
              <a:ext uri="{FF2B5EF4-FFF2-40B4-BE49-F238E27FC236}">
                <a16:creationId xmlns:a16="http://schemas.microsoft.com/office/drawing/2014/main" id="{A82F8C32-482C-6E2F-185B-FBDBD1560518}"/>
              </a:ext>
            </a:extLst>
          </p:cNvPr>
          <p:cNvSpPr txBox="1"/>
          <p:nvPr/>
        </p:nvSpPr>
        <p:spPr>
          <a:xfrm>
            <a:off x="457200" y="6185378"/>
            <a:ext cx="7162800" cy="276999"/>
          </a:xfrm>
          <a:prstGeom prst="rect">
            <a:avLst/>
          </a:prstGeom>
          <a:noFill/>
        </p:spPr>
        <p:txBody>
          <a:bodyPr wrap="square" rtlCol="0">
            <a:spAutoFit/>
          </a:bodyPr>
          <a:lstStyle/>
          <a:p>
            <a:r>
              <a:rPr lang="en-US" sz="1200" dirty="0"/>
              <a:t>* The username for </a:t>
            </a:r>
            <a:r>
              <a:rPr lang="en-US" sz="1200" dirty="0" err="1"/>
              <a:t>PiM</a:t>
            </a:r>
            <a:r>
              <a:rPr lang="en-US" sz="1200" dirty="0"/>
              <a:t> is your 7/8 character Mattel CORP ID. It is not your email.</a:t>
            </a:r>
          </a:p>
        </p:txBody>
      </p:sp>
    </p:spTree>
    <p:extLst>
      <p:ext uri="{BB962C8B-B14F-4D97-AF65-F5344CB8AC3E}">
        <p14:creationId xmlns:p14="http://schemas.microsoft.com/office/powerpoint/2010/main" val="24168816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5785" y="3094948"/>
            <a:ext cx="6256615" cy="132465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1752600" y="272517"/>
            <a:ext cx="5147563" cy="523220"/>
          </a:xfrm>
          <a:prstGeom prst="rect">
            <a:avLst/>
          </a:prstGeom>
        </p:spPr>
        <p:txBody>
          <a:bodyPr wrap="none">
            <a:spAutoFit/>
          </a:bodyPr>
          <a:lstStyle/>
          <a:p>
            <a:r>
              <a:rPr lang="en-US" sz="2800" b="1" dirty="0"/>
              <a:t>Navigating </a:t>
            </a:r>
            <a:r>
              <a:rPr lang="en-US" sz="2800" b="1" dirty="0" err="1"/>
              <a:t>PiM</a:t>
            </a:r>
            <a:r>
              <a:rPr lang="en-US" sz="2800" b="1" dirty="0"/>
              <a:t>: Region &amp; Market</a:t>
            </a:r>
          </a:p>
        </p:txBody>
      </p:sp>
      <p:pic>
        <p:nvPicPr>
          <p:cNvPr id="15" name="Picture 14"/>
          <p:cNvPicPr>
            <a:picLocks noChangeAspect="1"/>
          </p:cNvPicPr>
          <p:nvPr/>
        </p:nvPicPr>
        <p:blipFill>
          <a:blip r:embed="rId3"/>
          <a:stretch>
            <a:fillRect/>
          </a:stretch>
        </p:blipFill>
        <p:spPr>
          <a:xfrm>
            <a:off x="0" y="0"/>
            <a:ext cx="1571577" cy="1238138"/>
          </a:xfrm>
          <a:prstGeom prst="rect">
            <a:avLst/>
          </a:prstGeom>
        </p:spPr>
      </p:pic>
      <p:sp>
        <p:nvSpPr>
          <p:cNvPr id="23" name="Rectangle 22"/>
          <p:cNvSpPr/>
          <p:nvPr/>
        </p:nvSpPr>
        <p:spPr>
          <a:xfrm>
            <a:off x="230011" y="1129605"/>
            <a:ext cx="8379178" cy="1600438"/>
          </a:xfrm>
          <a:prstGeom prst="rect">
            <a:avLst/>
          </a:prstGeom>
        </p:spPr>
        <p:txBody>
          <a:bodyPr wrap="square">
            <a:spAutoFit/>
          </a:bodyPr>
          <a:lstStyle/>
          <a:p>
            <a:pPr marL="285750" indent="-285750">
              <a:buFont typeface="Arial" panose="020B0604020202020204" pitchFamily="34" charset="0"/>
              <a:buChar char="•"/>
            </a:pPr>
            <a:r>
              <a:rPr lang="en-US" sz="1400" dirty="0"/>
              <a:t>When you first log in to </a:t>
            </a:r>
            <a:r>
              <a:rPr lang="en-US" sz="1400" dirty="0" err="1"/>
              <a:t>PiM</a:t>
            </a:r>
            <a:r>
              <a:rPr lang="en-US" sz="1400" dirty="0"/>
              <a:t>, you will be defaulted to Region = GLOBAL and Market = All</a:t>
            </a:r>
          </a:p>
          <a:p>
            <a:pPr marL="285750" indent="-285750">
              <a:buFont typeface="Arial" panose="020B0604020202020204" pitchFamily="34" charset="0"/>
              <a:buChar char="•"/>
            </a:pPr>
            <a:r>
              <a:rPr lang="en-US" sz="1400" dirty="0"/>
              <a:t>The measurement system will default to Metric unless you switch to NAD / US, in which case it will default to US Customary Units. You may change the default Measurement System if you need to.</a:t>
            </a:r>
          </a:p>
          <a:p>
            <a:pPr marL="285750" indent="-285750">
              <a:buFont typeface="Arial" panose="020B0604020202020204" pitchFamily="34" charset="0"/>
              <a:buChar char="•"/>
            </a:pPr>
            <a:r>
              <a:rPr lang="en-US" sz="1400" dirty="0"/>
              <a:t>The Global / All Markets View contains all Toys and Dash Codes available across all markets, however the pricing information shown is for the US Only and is shown in US Dollars.</a:t>
            </a:r>
          </a:p>
          <a:p>
            <a:pPr marL="285750" indent="-285750">
              <a:buFont typeface="Arial" panose="020B0604020202020204" pitchFamily="34" charset="0"/>
              <a:buChar char="•"/>
            </a:pPr>
            <a:r>
              <a:rPr lang="en-US" sz="1400" dirty="0"/>
              <a:t>The Global / All Markets View should be used for those looking for standard information that does not vary by market such as measurements, weights, and out of box product images.</a:t>
            </a:r>
          </a:p>
        </p:txBody>
      </p:sp>
      <p:sp>
        <p:nvSpPr>
          <p:cNvPr id="40" name="Oval 39"/>
          <p:cNvSpPr/>
          <p:nvPr/>
        </p:nvSpPr>
        <p:spPr>
          <a:xfrm>
            <a:off x="1371600" y="3293068"/>
            <a:ext cx="365760" cy="365760"/>
          </a:xfrm>
          <a:prstGeom prst="ellipse">
            <a:avLst/>
          </a:prstGeom>
          <a:solidFill>
            <a:srgbClr val="275791"/>
          </a:solidFill>
          <a:ln w="222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b="1" dirty="0">
                <a:solidFill>
                  <a:prstClr val="white"/>
                </a:solidFill>
                <a:latin typeface="Segoe UI Light" panose="020B0502040204020203" pitchFamily="34" charset="0"/>
                <a:cs typeface="Segoe UI Light" panose="020B0502040204020203" pitchFamily="34" charset="0"/>
              </a:rPr>
              <a:t>1</a:t>
            </a:r>
          </a:p>
        </p:txBody>
      </p:sp>
      <p:sp>
        <p:nvSpPr>
          <p:cNvPr id="41" name="Oval 40"/>
          <p:cNvSpPr/>
          <p:nvPr/>
        </p:nvSpPr>
        <p:spPr>
          <a:xfrm>
            <a:off x="3276600" y="3293068"/>
            <a:ext cx="365760" cy="365760"/>
          </a:xfrm>
          <a:prstGeom prst="ellipse">
            <a:avLst/>
          </a:prstGeom>
          <a:solidFill>
            <a:srgbClr val="275791"/>
          </a:solidFill>
          <a:ln w="222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b="1" dirty="0">
                <a:solidFill>
                  <a:prstClr val="white"/>
                </a:solidFill>
                <a:latin typeface="Segoe UI Light" panose="020B0502040204020203" pitchFamily="34" charset="0"/>
                <a:cs typeface="Segoe UI Light" panose="020B0502040204020203" pitchFamily="34" charset="0"/>
              </a:rPr>
              <a:t>2</a:t>
            </a:r>
          </a:p>
        </p:txBody>
      </p:sp>
      <p:sp>
        <p:nvSpPr>
          <p:cNvPr id="42" name="Oval 41"/>
          <p:cNvSpPr/>
          <p:nvPr/>
        </p:nvSpPr>
        <p:spPr>
          <a:xfrm>
            <a:off x="5273040" y="3293068"/>
            <a:ext cx="365760" cy="365760"/>
          </a:xfrm>
          <a:prstGeom prst="ellipse">
            <a:avLst/>
          </a:prstGeom>
          <a:solidFill>
            <a:srgbClr val="275791"/>
          </a:solidFill>
          <a:ln w="222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b="1" dirty="0">
                <a:solidFill>
                  <a:prstClr val="white"/>
                </a:solidFill>
                <a:latin typeface="Segoe UI Light" panose="020B0502040204020203" pitchFamily="34" charset="0"/>
                <a:cs typeface="Segoe UI Light" panose="020B0502040204020203" pitchFamily="34" charset="0"/>
              </a:rPr>
              <a:t>3</a:t>
            </a:r>
          </a:p>
        </p:txBody>
      </p:sp>
    </p:spTree>
    <p:extLst>
      <p:ext uri="{BB962C8B-B14F-4D97-AF65-F5344CB8AC3E}">
        <p14:creationId xmlns:p14="http://schemas.microsoft.com/office/powerpoint/2010/main" val="4947918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52600" y="272517"/>
            <a:ext cx="4592924" cy="523220"/>
          </a:xfrm>
          <a:prstGeom prst="rect">
            <a:avLst/>
          </a:prstGeom>
        </p:spPr>
        <p:txBody>
          <a:bodyPr wrap="none">
            <a:spAutoFit/>
          </a:bodyPr>
          <a:lstStyle/>
          <a:p>
            <a:r>
              <a:rPr lang="en-US" sz="2800" b="1" dirty="0"/>
              <a:t>Using </a:t>
            </a:r>
            <a:r>
              <a:rPr lang="en-US" sz="2800" b="1" dirty="0" err="1"/>
              <a:t>PiM</a:t>
            </a:r>
            <a:r>
              <a:rPr lang="en-US" sz="2800" b="1" dirty="0"/>
              <a:t>: 3 Major Use Cases</a:t>
            </a:r>
          </a:p>
        </p:txBody>
      </p:sp>
      <p:pic>
        <p:nvPicPr>
          <p:cNvPr id="15" name="Picture 14"/>
          <p:cNvPicPr>
            <a:picLocks noChangeAspect="1"/>
          </p:cNvPicPr>
          <p:nvPr/>
        </p:nvPicPr>
        <p:blipFill>
          <a:blip r:embed="rId2"/>
          <a:stretch>
            <a:fillRect/>
          </a:stretch>
        </p:blipFill>
        <p:spPr>
          <a:xfrm>
            <a:off x="0" y="0"/>
            <a:ext cx="1571577" cy="1238138"/>
          </a:xfrm>
          <a:prstGeom prst="rect">
            <a:avLst/>
          </a:prstGeom>
        </p:spPr>
      </p:pic>
      <p:graphicFrame>
        <p:nvGraphicFramePr>
          <p:cNvPr id="14" name="Table 13"/>
          <p:cNvGraphicFramePr>
            <a:graphicFrameLocks noGrp="1"/>
          </p:cNvGraphicFramePr>
          <p:nvPr>
            <p:extLst>
              <p:ext uri="{D42A27DB-BD31-4B8C-83A1-F6EECF244321}">
                <p14:modId xmlns:p14="http://schemas.microsoft.com/office/powerpoint/2010/main" val="3707878598"/>
              </p:ext>
            </p:extLst>
          </p:nvPr>
        </p:nvGraphicFramePr>
        <p:xfrm>
          <a:off x="457200" y="1143000"/>
          <a:ext cx="8382000" cy="5654040"/>
        </p:xfrm>
        <a:graphic>
          <a:graphicData uri="http://schemas.openxmlformats.org/drawingml/2006/table">
            <a:tbl>
              <a:tblPr firstRow="1" bandRow="1">
                <a:tableStyleId>{5C22544A-7EE6-4342-B048-85BDC9FD1C3A}</a:tableStyleId>
              </a:tblPr>
              <a:tblGrid>
                <a:gridCol w="2794000">
                  <a:extLst>
                    <a:ext uri="{9D8B030D-6E8A-4147-A177-3AD203B41FA5}">
                      <a16:colId xmlns:a16="http://schemas.microsoft.com/office/drawing/2014/main" val="20000"/>
                    </a:ext>
                  </a:extLst>
                </a:gridCol>
                <a:gridCol w="2794000">
                  <a:extLst>
                    <a:ext uri="{9D8B030D-6E8A-4147-A177-3AD203B41FA5}">
                      <a16:colId xmlns:a16="http://schemas.microsoft.com/office/drawing/2014/main" val="20001"/>
                    </a:ext>
                  </a:extLst>
                </a:gridCol>
                <a:gridCol w="2794000">
                  <a:extLst>
                    <a:ext uri="{9D8B030D-6E8A-4147-A177-3AD203B41FA5}">
                      <a16:colId xmlns:a16="http://schemas.microsoft.com/office/drawing/2014/main" val="20002"/>
                    </a:ext>
                  </a:extLst>
                </a:gridCol>
              </a:tblGrid>
              <a:tr h="533400">
                <a:tc>
                  <a:txBody>
                    <a:bodyPr/>
                    <a:lstStyle/>
                    <a:p>
                      <a:pPr algn="ctr"/>
                      <a:r>
                        <a:rPr lang="en-US" dirty="0"/>
                        <a:t>Product Search Tab</a:t>
                      </a:r>
                    </a:p>
                  </a:txBody>
                  <a:tcPr/>
                </a:tc>
                <a:tc>
                  <a:txBody>
                    <a:bodyPr/>
                    <a:lstStyle/>
                    <a:p>
                      <a:pPr algn="ctr"/>
                      <a:r>
                        <a:rPr lang="en-US" dirty="0"/>
                        <a:t>Reports Tab: Excel</a:t>
                      </a:r>
                    </a:p>
                  </a:txBody>
                  <a:tcPr/>
                </a:tc>
                <a:tc>
                  <a:txBody>
                    <a:bodyPr/>
                    <a:lstStyle/>
                    <a:p>
                      <a:pPr algn="ctr"/>
                      <a:r>
                        <a:rPr lang="en-US" dirty="0"/>
                        <a:t>Reports</a:t>
                      </a:r>
                      <a:r>
                        <a:rPr lang="en-US" baseline="0" dirty="0"/>
                        <a:t> Tab: PPT</a:t>
                      </a:r>
                      <a:endParaRPr lang="en-US" dirty="0"/>
                    </a:p>
                  </a:txBody>
                  <a:tcPr/>
                </a:tc>
                <a:extLst>
                  <a:ext uri="{0D108BD9-81ED-4DB2-BD59-A6C34878D82A}">
                    <a16:rowId xmlns:a16="http://schemas.microsoft.com/office/drawing/2014/main" val="10000"/>
                  </a:ext>
                </a:extLst>
              </a:tr>
              <a:tr h="533400">
                <a:tc>
                  <a:txBody>
                    <a:bodyPr/>
                    <a:lstStyle/>
                    <a:p>
                      <a:pPr algn="ctr"/>
                      <a:r>
                        <a:rPr lang="en-US" dirty="0"/>
                        <a:t>1) Search</a:t>
                      </a:r>
                      <a:r>
                        <a:rPr lang="en-US" baseline="0" dirty="0"/>
                        <a:t> for Product Info &amp; Images</a:t>
                      </a:r>
                      <a:endParaRPr lang="en-US" dirty="0"/>
                    </a:p>
                  </a:txBody>
                  <a:tcPr/>
                </a:tc>
                <a:tc>
                  <a:txBody>
                    <a:bodyPr/>
                    <a:lstStyle/>
                    <a:p>
                      <a:pPr algn="ctr"/>
                      <a:r>
                        <a:rPr lang="en-US" dirty="0"/>
                        <a:t>2) Create Custom Product Data Reports</a:t>
                      </a:r>
                    </a:p>
                  </a:txBody>
                  <a:tcPr/>
                </a:tc>
                <a:tc>
                  <a:txBody>
                    <a:bodyPr/>
                    <a:lstStyle/>
                    <a:p>
                      <a:pPr algn="ctr"/>
                      <a:r>
                        <a:rPr lang="en-US" dirty="0"/>
                        <a:t>3) Generate PPT Sell Sheets &amp; Data Sheets</a:t>
                      </a:r>
                    </a:p>
                  </a:txBody>
                  <a:tcPr/>
                </a:tc>
                <a:extLst>
                  <a:ext uri="{0D108BD9-81ED-4DB2-BD59-A6C34878D82A}">
                    <a16:rowId xmlns:a16="http://schemas.microsoft.com/office/drawing/2014/main" val="10001"/>
                  </a:ext>
                </a:extLst>
              </a:tr>
              <a:tr h="1319194">
                <a:tc>
                  <a:txBody>
                    <a:bodyPr/>
                    <a:lstStyle/>
                    <a:p>
                      <a:pPr marL="285750" indent="-285750">
                        <a:buFont typeface="Arial" panose="020B0604020202020204" pitchFamily="34" charset="0"/>
                        <a:buChar char="•"/>
                      </a:pPr>
                      <a:r>
                        <a:rPr lang="en-US" b="1" dirty="0"/>
                        <a:t>Less</a:t>
                      </a:r>
                      <a:r>
                        <a:rPr lang="en-US" b="1" baseline="0" dirty="0"/>
                        <a:t> than </a:t>
                      </a:r>
                      <a:r>
                        <a:rPr lang="en-US" b="1" dirty="0"/>
                        <a:t>50</a:t>
                      </a:r>
                      <a:r>
                        <a:rPr lang="en-US" b="1" baseline="0" dirty="0"/>
                        <a:t> Items</a:t>
                      </a:r>
                    </a:p>
                    <a:p>
                      <a:pPr marL="285750" indent="-285750">
                        <a:buFont typeface="Arial" panose="020B0604020202020204" pitchFamily="34" charset="0"/>
                        <a:buChar char="•"/>
                      </a:pPr>
                      <a:r>
                        <a:rPr lang="en-US" baseline="0" dirty="0"/>
                        <a:t>Search by Toy #, UPC/EAN, Product Name, or GRS Level 1-5</a:t>
                      </a:r>
                    </a:p>
                    <a:p>
                      <a:pPr marL="285750" indent="-285750">
                        <a:buFont typeface="Arial" panose="020B0604020202020204" pitchFamily="34" charset="0"/>
                        <a:buChar char="•"/>
                      </a:pPr>
                      <a:r>
                        <a:rPr lang="en-US" baseline="0" dirty="0"/>
                        <a:t>Quickly view and download Quoting Attributes</a:t>
                      </a:r>
                    </a:p>
                    <a:p>
                      <a:pPr marL="285750" indent="-285750">
                        <a:buFont typeface="Arial" panose="020B0604020202020204" pitchFamily="34" charset="0"/>
                        <a:buChar char="•"/>
                      </a:pPr>
                      <a:r>
                        <a:rPr lang="en-US" baseline="0" dirty="0"/>
                        <a:t>Create one-off Sell Sheets and Data Sheets (one item at a time)</a:t>
                      </a:r>
                    </a:p>
                    <a:p>
                      <a:pPr marL="285750" indent="-285750">
                        <a:buFont typeface="Arial" panose="020B0604020202020204" pitchFamily="34" charset="0"/>
                        <a:buChar char="•"/>
                      </a:pPr>
                      <a:r>
                        <a:rPr lang="en-US" baseline="0" dirty="0"/>
                        <a:t>Quickly view an Assortment Mix or look up where an IIA is Used</a:t>
                      </a:r>
                    </a:p>
                    <a:p>
                      <a:pPr marL="285750" indent="-285750">
                        <a:buFont typeface="Arial" panose="020B0604020202020204" pitchFamily="34" charset="0"/>
                        <a:buChar char="•"/>
                      </a:pPr>
                      <a:r>
                        <a:rPr lang="en-US" b="1" baseline="0" dirty="0"/>
                        <a:t>For more than 50 items, use the Reports Tab</a:t>
                      </a:r>
                    </a:p>
                    <a:p>
                      <a:pPr marL="285750" indent="-285750">
                        <a:buFont typeface="Arial" panose="020B0604020202020204" pitchFamily="34" charset="0"/>
                        <a:buChar char="•"/>
                      </a:pPr>
                      <a:endParaRPr lang="en-US" baseline="0" dirty="0"/>
                    </a:p>
                  </a:txBody>
                  <a:tcPr/>
                </a:tc>
                <a:tc>
                  <a:txBody>
                    <a:bodyPr/>
                    <a:lstStyle/>
                    <a:p>
                      <a:pPr marL="285750" indent="-285750">
                        <a:buFont typeface="Arial" panose="020B0604020202020204" pitchFamily="34" charset="0"/>
                        <a:buChar char="•"/>
                      </a:pPr>
                      <a:r>
                        <a:rPr lang="en-US" b="1" dirty="0"/>
                        <a:t>Any #</a:t>
                      </a:r>
                      <a:r>
                        <a:rPr lang="en-US" b="1" baseline="0" dirty="0"/>
                        <a:t> of items</a:t>
                      </a:r>
                    </a:p>
                    <a:p>
                      <a:pPr marL="285750" indent="-285750">
                        <a:buFont typeface="Arial" panose="020B0604020202020204" pitchFamily="34" charset="0"/>
                        <a:buChar char="•"/>
                      </a:pPr>
                      <a:r>
                        <a:rPr lang="en-US" dirty="0"/>
                        <a:t>Set up a custom filter to retriev</a:t>
                      </a:r>
                      <a:r>
                        <a:rPr lang="en-US" baseline="0" dirty="0"/>
                        <a:t>e  a group of items </a:t>
                      </a:r>
                      <a:r>
                        <a:rPr lang="en-US" b="1" baseline="0" dirty="0"/>
                        <a:t>OR</a:t>
                      </a:r>
                    </a:p>
                    <a:p>
                      <a:pPr marL="285750" indent="-285750">
                        <a:buFont typeface="Arial" panose="020B0604020202020204" pitchFamily="34" charset="0"/>
                        <a:buChar char="•"/>
                      </a:pPr>
                      <a:r>
                        <a:rPr lang="en-US" baseline="0" dirty="0"/>
                        <a:t>Copy &amp; paste a list of items from Excel</a:t>
                      </a:r>
                    </a:p>
                    <a:p>
                      <a:pPr marL="285750" indent="-285750">
                        <a:buFont typeface="Arial" panose="020B0604020202020204" pitchFamily="34" charset="0"/>
                        <a:buChar char="•"/>
                      </a:pPr>
                      <a:r>
                        <a:rPr lang="en-US" baseline="0" dirty="0"/>
                        <a:t>Items can be filtered based on Line Year, Season, GRS Level 1-7, Packaging Language etc.</a:t>
                      </a:r>
                    </a:p>
                    <a:p>
                      <a:pPr marL="285750" indent="-285750">
                        <a:buFont typeface="Arial" panose="020B0604020202020204" pitchFamily="34" charset="0"/>
                        <a:buChar char="•"/>
                      </a:pPr>
                      <a:r>
                        <a:rPr lang="en-US" baseline="0" dirty="0"/>
                        <a:t>Choose your column headers (and order of display) from the full list of product attributes available  in </a:t>
                      </a:r>
                      <a:r>
                        <a:rPr lang="en-US" baseline="0" dirty="0" err="1"/>
                        <a:t>PiM</a:t>
                      </a:r>
                      <a:r>
                        <a:rPr lang="en-US" baseline="0" dirty="0"/>
                        <a:t> (including images)</a:t>
                      </a:r>
                    </a:p>
                  </a:txBody>
                  <a:tcPr/>
                </a:tc>
                <a:tc>
                  <a:txBody>
                    <a:bodyPr/>
                    <a:lstStyle/>
                    <a:p>
                      <a:pPr marL="285750" indent="-285750">
                        <a:buFont typeface="Arial" panose="020B0604020202020204" pitchFamily="34" charset="0"/>
                        <a:buChar char="•"/>
                      </a:pPr>
                      <a:r>
                        <a:rPr lang="en-US" b="1" dirty="0"/>
                        <a:t>Any #</a:t>
                      </a:r>
                      <a:r>
                        <a:rPr lang="en-US" b="1" baseline="0" dirty="0"/>
                        <a:t> of items</a:t>
                      </a:r>
                    </a:p>
                    <a:p>
                      <a:pPr marL="285750" indent="-285750">
                        <a:buFont typeface="Arial" panose="020B0604020202020204" pitchFamily="34" charset="0"/>
                        <a:buChar char="•"/>
                      </a:pPr>
                      <a:r>
                        <a:rPr lang="en-US" baseline="0" dirty="0"/>
                        <a:t>Copy and paste a list of items to automatically generate PPT Sell Sheets</a:t>
                      </a:r>
                    </a:p>
                    <a:p>
                      <a:pPr marL="285750" indent="-285750">
                        <a:buFont typeface="Arial" panose="020B0604020202020204" pitchFamily="34" charset="0"/>
                        <a:buChar char="•"/>
                      </a:pPr>
                      <a:r>
                        <a:rPr lang="en-US" baseline="0" dirty="0"/>
                        <a:t>Select Product and/or Product in Package images</a:t>
                      </a:r>
                    </a:p>
                    <a:p>
                      <a:pPr marL="285750" indent="-285750">
                        <a:buFont typeface="Arial" panose="020B0604020202020204" pitchFamily="34" charset="0"/>
                        <a:buChar char="•"/>
                      </a:pPr>
                      <a:r>
                        <a:rPr lang="en-US" baseline="0" dirty="0"/>
                        <a:t>Show or Hide Pricing </a:t>
                      </a:r>
                      <a:endParaRPr lang="en-US" dirty="0"/>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2871501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54" y="2133600"/>
            <a:ext cx="8528478" cy="3033711"/>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1752600" y="272517"/>
            <a:ext cx="5339667" cy="523220"/>
          </a:xfrm>
          <a:prstGeom prst="rect">
            <a:avLst/>
          </a:prstGeom>
        </p:spPr>
        <p:txBody>
          <a:bodyPr wrap="none">
            <a:spAutoFit/>
          </a:bodyPr>
          <a:lstStyle/>
          <a:p>
            <a:r>
              <a:rPr lang="en-US" sz="2800" b="1" dirty="0"/>
              <a:t>Product Search: Search for an Item</a:t>
            </a:r>
          </a:p>
        </p:txBody>
      </p:sp>
      <p:pic>
        <p:nvPicPr>
          <p:cNvPr id="15" name="Picture 14"/>
          <p:cNvPicPr>
            <a:picLocks noChangeAspect="1"/>
          </p:cNvPicPr>
          <p:nvPr/>
        </p:nvPicPr>
        <p:blipFill>
          <a:blip r:embed="rId3"/>
          <a:stretch>
            <a:fillRect/>
          </a:stretch>
        </p:blipFill>
        <p:spPr>
          <a:xfrm>
            <a:off x="0" y="0"/>
            <a:ext cx="1571577" cy="1238138"/>
          </a:xfrm>
          <a:prstGeom prst="rect">
            <a:avLst/>
          </a:prstGeom>
        </p:spPr>
      </p:pic>
      <p:sp>
        <p:nvSpPr>
          <p:cNvPr id="3" name="Rectangle 2"/>
          <p:cNvSpPr/>
          <p:nvPr/>
        </p:nvSpPr>
        <p:spPr>
          <a:xfrm>
            <a:off x="228600" y="1238138"/>
            <a:ext cx="8915400" cy="369332"/>
          </a:xfrm>
          <a:prstGeom prst="rect">
            <a:avLst/>
          </a:prstGeom>
        </p:spPr>
        <p:txBody>
          <a:bodyPr wrap="square">
            <a:spAutoFit/>
          </a:bodyPr>
          <a:lstStyle/>
          <a:p>
            <a:pPr marL="285750" indent="-285750">
              <a:buFont typeface="Arial" panose="020B0604020202020204" pitchFamily="34" charset="0"/>
              <a:buChar char="•"/>
            </a:pPr>
            <a:r>
              <a:rPr lang="en-US" dirty="0"/>
              <a:t>There are three ways to search for an item in </a:t>
            </a:r>
            <a:r>
              <a:rPr lang="en-US" dirty="0" err="1"/>
              <a:t>PiM</a:t>
            </a:r>
            <a:r>
              <a:rPr lang="en-US" dirty="0"/>
              <a:t>:</a:t>
            </a:r>
          </a:p>
        </p:txBody>
      </p:sp>
      <p:sp>
        <p:nvSpPr>
          <p:cNvPr id="8" name="Rectangular Callout 7"/>
          <p:cNvSpPr/>
          <p:nvPr/>
        </p:nvSpPr>
        <p:spPr>
          <a:xfrm>
            <a:off x="1724025" y="2867025"/>
            <a:ext cx="1228725" cy="609600"/>
          </a:xfrm>
          <a:prstGeom prst="wedgeRectCallout">
            <a:avLst>
              <a:gd name="adj1" fmla="val -47190"/>
              <a:gd name="adj2" fmla="val 94575"/>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1400" dirty="0"/>
              <a:t>1) Search by </a:t>
            </a:r>
            <a:r>
              <a:rPr lang="en-US" sz="1400" dirty="0" err="1"/>
              <a:t>Toy#s</a:t>
            </a:r>
            <a:r>
              <a:rPr lang="en-US" sz="1400" dirty="0"/>
              <a:t> or UPCs</a:t>
            </a:r>
          </a:p>
        </p:txBody>
      </p:sp>
      <p:sp>
        <p:nvSpPr>
          <p:cNvPr id="9" name="Rectangular Callout 8"/>
          <p:cNvSpPr/>
          <p:nvPr/>
        </p:nvSpPr>
        <p:spPr>
          <a:xfrm>
            <a:off x="6896051" y="2867025"/>
            <a:ext cx="1228725" cy="609600"/>
          </a:xfrm>
          <a:prstGeom prst="wedgeRectCallout">
            <a:avLst>
              <a:gd name="adj1" fmla="val -47190"/>
              <a:gd name="adj2" fmla="val 94575"/>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1400" dirty="0"/>
              <a:t>3) Search by</a:t>
            </a:r>
          </a:p>
          <a:p>
            <a:pPr algn="ctr"/>
            <a:r>
              <a:rPr lang="en-US" sz="1400" dirty="0"/>
              <a:t>GRS Levels</a:t>
            </a:r>
          </a:p>
        </p:txBody>
      </p:sp>
      <p:sp>
        <p:nvSpPr>
          <p:cNvPr id="10" name="Rectangular Callout 9"/>
          <p:cNvSpPr/>
          <p:nvPr/>
        </p:nvSpPr>
        <p:spPr>
          <a:xfrm>
            <a:off x="4033837" y="2867025"/>
            <a:ext cx="1228725" cy="609600"/>
          </a:xfrm>
          <a:prstGeom prst="wedgeRectCallout">
            <a:avLst>
              <a:gd name="adj1" fmla="val -47190"/>
              <a:gd name="adj2" fmla="val 94575"/>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1400" dirty="0"/>
              <a:t>2) Search by</a:t>
            </a:r>
          </a:p>
          <a:p>
            <a:pPr algn="ctr"/>
            <a:r>
              <a:rPr lang="en-US" sz="1400" dirty="0"/>
              <a:t>Product Name</a:t>
            </a:r>
          </a:p>
        </p:txBody>
      </p:sp>
      <p:sp>
        <p:nvSpPr>
          <p:cNvPr id="4" name="Rectangle 3"/>
          <p:cNvSpPr/>
          <p:nvPr/>
        </p:nvSpPr>
        <p:spPr>
          <a:xfrm>
            <a:off x="5622828" y="5638800"/>
            <a:ext cx="3158104" cy="1015663"/>
          </a:xfrm>
          <a:prstGeom prst="rect">
            <a:avLst/>
          </a:prstGeom>
          <a:ln>
            <a:solidFill>
              <a:srgbClr val="00B050"/>
            </a:solidFill>
          </a:ln>
        </p:spPr>
        <p:style>
          <a:lnRef idx="2">
            <a:schemeClr val="accent2"/>
          </a:lnRef>
          <a:fillRef idx="1">
            <a:schemeClr val="lt1"/>
          </a:fillRef>
          <a:effectRef idx="0">
            <a:schemeClr val="accent2"/>
          </a:effectRef>
          <a:fontRef idx="minor">
            <a:schemeClr val="dk1"/>
          </a:fontRef>
        </p:style>
        <p:txBody>
          <a:bodyPr wrap="square">
            <a:spAutoFit/>
          </a:bodyPr>
          <a:lstStyle/>
          <a:p>
            <a:pPr marL="114300" indent="-114300">
              <a:buFont typeface="Arial" panose="020B0604020202020204" pitchFamily="34" charset="0"/>
              <a:buChar char="•"/>
            </a:pPr>
            <a:r>
              <a:rPr lang="en-US" sz="1200" dirty="0"/>
              <a:t>You can copy and paste a list of Toy #s or UPCs from Excel vs. typing one by one</a:t>
            </a:r>
          </a:p>
          <a:p>
            <a:pPr marL="114300" indent="-114300">
              <a:buFont typeface="Arial" panose="020B0604020202020204" pitchFamily="34" charset="0"/>
              <a:buChar char="•"/>
            </a:pPr>
            <a:r>
              <a:rPr lang="en-US" sz="1200" dirty="0"/>
              <a:t>Product Name search checks 3 different fields for your keywords: Description, Legal Name and Working Name</a:t>
            </a:r>
          </a:p>
        </p:txBody>
      </p:sp>
      <p:sp>
        <p:nvSpPr>
          <p:cNvPr id="5" name="Rectangle 4"/>
          <p:cNvSpPr/>
          <p:nvPr/>
        </p:nvSpPr>
        <p:spPr>
          <a:xfrm>
            <a:off x="5622828" y="5277445"/>
            <a:ext cx="1343701" cy="369332"/>
          </a:xfrm>
          <a:prstGeom prst="rect">
            <a:avLst/>
          </a:prstGeom>
        </p:spPr>
        <p:txBody>
          <a:bodyPr wrap="none">
            <a:spAutoFit/>
          </a:bodyPr>
          <a:lstStyle/>
          <a:p>
            <a:r>
              <a:rPr lang="en-US" dirty="0">
                <a:solidFill>
                  <a:srgbClr val="00B050"/>
                </a:solidFill>
              </a:rPr>
              <a:t>Tips &amp; Tricks</a:t>
            </a:r>
          </a:p>
        </p:txBody>
      </p:sp>
      <p:pic>
        <p:nvPicPr>
          <p:cNvPr id="18" name="Picture 42" descr="kid19.png"/>
          <p:cNvPicPr>
            <a:picLocks noChangeAspect="1"/>
          </p:cNvPicPr>
          <p:nvPr/>
        </p:nvPicPr>
        <p:blipFill>
          <a:blip r:embed="rId4"/>
          <a:srcRect/>
          <a:stretch>
            <a:fillRect/>
          </a:stretch>
        </p:blipFill>
        <p:spPr bwMode="auto">
          <a:xfrm>
            <a:off x="4648199" y="5541265"/>
            <a:ext cx="969707" cy="1155366"/>
          </a:xfrm>
          <a:prstGeom prst="rect">
            <a:avLst/>
          </a:prstGeom>
          <a:noFill/>
          <a:ln w="9525">
            <a:noFill/>
            <a:miter lim="800000"/>
            <a:headEnd/>
            <a:tailEnd/>
          </a:ln>
        </p:spPr>
      </p:pic>
      <p:sp>
        <p:nvSpPr>
          <p:cNvPr id="6" name="Rectangle 5"/>
          <p:cNvSpPr/>
          <p:nvPr/>
        </p:nvSpPr>
        <p:spPr>
          <a:xfrm>
            <a:off x="457200" y="2590800"/>
            <a:ext cx="2286000" cy="228600"/>
          </a:xfrm>
          <a:prstGeom prst="rect">
            <a:avLst/>
          </a:prstGeom>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24600652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52600" y="272517"/>
            <a:ext cx="5475666" cy="523220"/>
          </a:xfrm>
          <a:prstGeom prst="rect">
            <a:avLst/>
          </a:prstGeom>
        </p:spPr>
        <p:txBody>
          <a:bodyPr wrap="none">
            <a:spAutoFit/>
          </a:bodyPr>
          <a:lstStyle/>
          <a:p>
            <a:r>
              <a:rPr lang="en-US" sz="2800" b="1" dirty="0"/>
              <a:t>Product Search: Search Results Grid</a:t>
            </a:r>
          </a:p>
        </p:txBody>
      </p:sp>
      <p:pic>
        <p:nvPicPr>
          <p:cNvPr id="15" name="Picture 14"/>
          <p:cNvPicPr>
            <a:picLocks noChangeAspect="1"/>
          </p:cNvPicPr>
          <p:nvPr/>
        </p:nvPicPr>
        <p:blipFill>
          <a:blip r:embed="rId2"/>
          <a:stretch>
            <a:fillRect/>
          </a:stretch>
        </p:blipFill>
        <p:spPr>
          <a:xfrm>
            <a:off x="0" y="0"/>
            <a:ext cx="1571577" cy="1238138"/>
          </a:xfrm>
          <a:prstGeom prst="rect">
            <a:avLst/>
          </a:prstGeom>
        </p:spPr>
      </p:pic>
      <p:sp>
        <p:nvSpPr>
          <p:cNvPr id="3" name="Rectangle 2"/>
          <p:cNvSpPr/>
          <p:nvPr/>
        </p:nvSpPr>
        <p:spPr>
          <a:xfrm>
            <a:off x="228600" y="1143000"/>
            <a:ext cx="8915400" cy="1077218"/>
          </a:xfrm>
          <a:prstGeom prst="rect">
            <a:avLst/>
          </a:prstGeom>
        </p:spPr>
        <p:txBody>
          <a:bodyPr wrap="square">
            <a:spAutoFit/>
          </a:bodyPr>
          <a:lstStyle/>
          <a:p>
            <a:pPr marL="285750" indent="-285750">
              <a:buFont typeface="Arial" panose="020B0604020202020204" pitchFamily="34" charset="0"/>
              <a:buChar char="•"/>
            </a:pPr>
            <a:r>
              <a:rPr lang="en-US" sz="1600" dirty="0"/>
              <a:t>Search results are displayed in a grid format which mimics how they will look when exported to Excel.</a:t>
            </a:r>
          </a:p>
          <a:p>
            <a:pPr marL="285750" indent="-285750">
              <a:buFont typeface="Arial" panose="020B0604020202020204" pitchFamily="34" charset="0"/>
              <a:buChar char="•"/>
            </a:pPr>
            <a:r>
              <a:rPr lang="en-US" sz="1600" dirty="0"/>
              <a:t>The default search results presents only </a:t>
            </a:r>
            <a:r>
              <a:rPr lang="en-US" sz="1600" u="sng" dirty="0"/>
              <a:t>Quoting Attributes.</a:t>
            </a:r>
          </a:p>
          <a:p>
            <a:pPr marL="285750" indent="-285750">
              <a:buFont typeface="Arial" panose="020B0604020202020204" pitchFamily="34" charset="0"/>
              <a:buChar char="•"/>
            </a:pPr>
            <a:r>
              <a:rPr lang="en-US" sz="1600" dirty="0"/>
              <a:t>Toggle the View drop down to </a:t>
            </a:r>
            <a:r>
              <a:rPr lang="en-US" sz="1600" u="sng" dirty="0"/>
              <a:t>All Attributes </a:t>
            </a:r>
            <a:r>
              <a:rPr lang="en-US" sz="1600" dirty="0"/>
              <a:t>to show all attributes available in </a:t>
            </a:r>
            <a:r>
              <a:rPr lang="en-US" sz="1600" dirty="0" err="1"/>
              <a:t>PiM</a:t>
            </a:r>
            <a:r>
              <a:rPr lang="en-US" sz="1600" dirty="0"/>
              <a:t>.</a:t>
            </a:r>
          </a:p>
          <a:p>
            <a:pPr marL="285750" indent="-285750">
              <a:buFont typeface="Arial" panose="020B0604020202020204" pitchFamily="34" charset="0"/>
              <a:buChar char="•"/>
            </a:pPr>
            <a:r>
              <a:rPr lang="en-US" sz="1600" dirty="0"/>
              <a:t>Click “Download This Page” button to export the data shown on the current page</a:t>
            </a:r>
          </a:p>
        </p:txBody>
      </p:sp>
      <p:pic>
        <p:nvPicPr>
          <p:cNvPr id="10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11696"/>
          <a:stretch/>
        </p:blipFill>
        <p:spPr bwMode="auto">
          <a:xfrm>
            <a:off x="341690" y="2438468"/>
            <a:ext cx="8000513" cy="426829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9"/>
          <p:cNvSpPr/>
          <p:nvPr/>
        </p:nvSpPr>
        <p:spPr>
          <a:xfrm>
            <a:off x="5867400" y="5244405"/>
            <a:ext cx="3158104" cy="1384995"/>
          </a:xfrm>
          <a:prstGeom prst="rect">
            <a:avLst/>
          </a:prstGeom>
          <a:ln>
            <a:solidFill>
              <a:srgbClr val="00B050"/>
            </a:solidFill>
          </a:ln>
        </p:spPr>
        <p:style>
          <a:lnRef idx="2">
            <a:schemeClr val="accent2"/>
          </a:lnRef>
          <a:fillRef idx="1">
            <a:schemeClr val="lt1"/>
          </a:fillRef>
          <a:effectRef idx="0">
            <a:schemeClr val="accent2"/>
          </a:effectRef>
          <a:fontRef idx="minor">
            <a:schemeClr val="dk1"/>
          </a:fontRef>
        </p:style>
        <p:txBody>
          <a:bodyPr wrap="square">
            <a:spAutoFit/>
          </a:bodyPr>
          <a:lstStyle/>
          <a:p>
            <a:pPr marL="171450" indent="-171450">
              <a:buFont typeface="Arial" panose="020B0604020202020204" pitchFamily="34" charset="0"/>
              <a:buChar char="•"/>
            </a:pPr>
            <a:r>
              <a:rPr lang="en-US" sz="1200" dirty="0"/>
              <a:t>Items will be sorted by: Toy # + Packaging Language + Case Pack</a:t>
            </a:r>
          </a:p>
          <a:p>
            <a:pPr marL="171450" indent="-171450">
              <a:buFont typeface="Arial" panose="020B0604020202020204" pitchFamily="34" charset="0"/>
              <a:buChar char="•"/>
            </a:pPr>
            <a:r>
              <a:rPr lang="en-US" sz="1200" dirty="0"/>
              <a:t>The page defaults to 10 rows of data even though more data may be available to scroll through. You can change the page to display (and download) up to 50 rows of data. To download more data, use the </a:t>
            </a:r>
            <a:r>
              <a:rPr lang="en-US" sz="1200" b="1" dirty="0"/>
              <a:t>Reports Tab</a:t>
            </a:r>
            <a:r>
              <a:rPr lang="en-US" sz="1200" dirty="0"/>
              <a:t>.</a:t>
            </a:r>
          </a:p>
        </p:txBody>
      </p:sp>
      <p:sp>
        <p:nvSpPr>
          <p:cNvPr id="11" name="Rectangle 10"/>
          <p:cNvSpPr/>
          <p:nvPr/>
        </p:nvSpPr>
        <p:spPr>
          <a:xfrm>
            <a:off x="5791200" y="4876800"/>
            <a:ext cx="1343701" cy="369332"/>
          </a:xfrm>
          <a:prstGeom prst="rect">
            <a:avLst/>
          </a:prstGeom>
        </p:spPr>
        <p:txBody>
          <a:bodyPr wrap="none">
            <a:spAutoFit/>
          </a:bodyPr>
          <a:lstStyle/>
          <a:p>
            <a:r>
              <a:rPr lang="en-US" dirty="0">
                <a:solidFill>
                  <a:srgbClr val="00B050"/>
                </a:solidFill>
              </a:rPr>
              <a:t>Tips &amp; Tricks</a:t>
            </a:r>
          </a:p>
        </p:txBody>
      </p:sp>
      <p:sp>
        <p:nvSpPr>
          <p:cNvPr id="7" name="Rectangle 6"/>
          <p:cNvSpPr/>
          <p:nvPr/>
        </p:nvSpPr>
        <p:spPr>
          <a:xfrm>
            <a:off x="1143000" y="2743200"/>
            <a:ext cx="1752600" cy="530662"/>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6781801" y="2667000"/>
            <a:ext cx="1219200" cy="381000"/>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ight Arrow 20"/>
          <p:cNvSpPr/>
          <p:nvPr/>
        </p:nvSpPr>
        <p:spPr>
          <a:xfrm>
            <a:off x="6279525" y="2749123"/>
            <a:ext cx="367050" cy="216754"/>
          </a:xfrm>
          <a:prstGeom prst="rightArrow">
            <a:avLst/>
          </a:prstGeom>
          <a:ln>
            <a:solidFill>
              <a:srgbClr val="00B050"/>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2" name="Right Arrow 21"/>
          <p:cNvSpPr/>
          <p:nvPr/>
        </p:nvSpPr>
        <p:spPr>
          <a:xfrm>
            <a:off x="602263" y="2801302"/>
            <a:ext cx="367050" cy="216754"/>
          </a:xfrm>
          <a:prstGeom prst="rightArrow">
            <a:avLst/>
          </a:prstGeom>
          <a:ln>
            <a:solidFill>
              <a:srgbClr val="00B050"/>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3" name="Rectangle 22"/>
          <p:cNvSpPr/>
          <p:nvPr/>
        </p:nvSpPr>
        <p:spPr>
          <a:xfrm>
            <a:off x="630838" y="6438900"/>
            <a:ext cx="1219200" cy="381000"/>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ight Arrow 23"/>
          <p:cNvSpPr/>
          <p:nvPr/>
        </p:nvSpPr>
        <p:spPr>
          <a:xfrm>
            <a:off x="223813" y="6490006"/>
            <a:ext cx="367050" cy="216754"/>
          </a:xfrm>
          <a:prstGeom prst="rightArrow">
            <a:avLst/>
          </a:prstGeom>
          <a:ln>
            <a:solidFill>
              <a:srgbClr val="00B050"/>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Tree>
    <p:extLst>
      <p:ext uri="{BB962C8B-B14F-4D97-AF65-F5344CB8AC3E}">
        <p14:creationId xmlns:p14="http://schemas.microsoft.com/office/powerpoint/2010/main" val="3108278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52600" y="272517"/>
            <a:ext cx="6029343" cy="523220"/>
          </a:xfrm>
          <a:prstGeom prst="rect">
            <a:avLst/>
          </a:prstGeom>
        </p:spPr>
        <p:txBody>
          <a:bodyPr wrap="none">
            <a:spAutoFit/>
          </a:bodyPr>
          <a:lstStyle/>
          <a:p>
            <a:r>
              <a:rPr lang="en-US" sz="2800" b="1" dirty="0"/>
              <a:t>Product Search: Product Details Pop-up</a:t>
            </a:r>
          </a:p>
        </p:txBody>
      </p:sp>
      <p:pic>
        <p:nvPicPr>
          <p:cNvPr id="15" name="Picture 14"/>
          <p:cNvPicPr>
            <a:picLocks noChangeAspect="1"/>
          </p:cNvPicPr>
          <p:nvPr/>
        </p:nvPicPr>
        <p:blipFill>
          <a:blip r:embed="rId2"/>
          <a:stretch>
            <a:fillRect/>
          </a:stretch>
        </p:blipFill>
        <p:spPr>
          <a:xfrm>
            <a:off x="0" y="0"/>
            <a:ext cx="1571577" cy="1238138"/>
          </a:xfrm>
          <a:prstGeom prst="rect">
            <a:avLst/>
          </a:prstGeom>
        </p:spPr>
      </p:pic>
      <p:sp>
        <p:nvSpPr>
          <p:cNvPr id="4" name="Rectangle 3"/>
          <p:cNvSpPr/>
          <p:nvPr/>
        </p:nvSpPr>
        <p:spPr>
          <a:xfrm>
            <a:off x="228600" y="1143000"/>
            <a:ext cx="8915400" cy="1569660"/>
          </a:xfrm>
          <a:prstGeom prst="rect">
            <a:avLst/>
          </a:prstGeom>
        </p:spPr>
        <p:txBody>
          <a:bodyPr wrap="square">
            <a:spAutoFit/>
          </a:bodyPr>
          <a:lstStyle/>
          <a:p>
            <a:pPr marL="285750" indent="-285750">
              <a:buFont typeface="Arial" panose="020B0604020202020204" pitchFamily="34" charset="0"/>
              <a:buChar char="•"/>
            </a:pPr>
            <a:r>
              <a:rPr lang="en-US" sz="1600" dirty="0"/>
              <a:t>To open the Product Details Pop-up, click the        button (or double click the row)</a:t>
            </a:r>
          </a:p>
          <a:p>
            <a:pPr marL="285750" indent="-285750">
              <a:buFont typeface="Arial" panose="020B0604020202020204" pitchFamily="34" charset="0"/>
              <a:buChar char="•"/>
            </a:pPr>
            <a:r>
              <a:rPr lang="en-US" sz="1600" dirty="0"/>
              <a:t>From the Product Details Pop-up, you can:</a:t>
            </a:r>
          </a:p>
          <a:p>
            <a:pPr marL="742950" lvl="1" indent="-285750">
              <a:buFont typeface="Arial" panose="020B0604020202020204" pitchFamily="34" charset="0"/>
              <a:buChar char="•"/>
            </a:pPr>
            <a:r>
              <a:rPr lang="en-US" sz="1600" dirty="0"/>
              <a:t>Export data to Excel</a:t>
            </a:r>
          </a:p>
          <a:p>
            <a:pPr marL="742950" lvl="1" indent="-285750">
              <a:buFont typeface="Arial" panose="020B0604020202020204" pitchFamily="34" charset="0"/>
              <a:buChar char="•"/>
            </a:pPr>
            <a:r>
              <a:rPr lang="en-US" sz="1600" dirty="0"/>
              <a:t>Generate a PPT Sell Sheet or Product Data Sheet</a:t>
            </a:r>
          </a:p>
          <a:p>
            <a:pPr marL="742950" lvl="1" indent="-285750">
              <a:buFont typeface="Arial" panose="020B0604020202020204" pitchFamily="34" charset="0"/>
              <a:buChar char="•"/>
            </a:pPr>
            <a:r>
              <a:rPr lang="en-US" sz="1600" dirty="0"/>
              <a:t>Click to access high res images in MAX</a:t>
            </a:r>
          </a:p>
          <a:p>
            <a:pPr marL="742950" lvl="1" indent="-285750">
              <a:buFont typeface="Arial" panose="020B0604020202020204" pitchFamily="34" charset="0"/>
              <a:buChar char="•"/>
            </a:pPr>
            <a:r>
              <a:rPr lang="en-US" sz="1600" dirty="0"/>
              <a:t>For Assortments, view Items in Assortment with Quantities (Bottom of the Page)</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24350" y="1142999"/>
            <a:ext cx="323850" cy="31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7333" y="2741344"/>
            <a:ext cx="6753668" cy="404045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1647777" y="2877502"/>
            <a:ext cx="2390823" cy="703898"/>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ight Arrow 7"/>
          <p:cNvSpPr/>
          <p:nvPr/>
        </p:nvSpPr>
        <p:spPr>
          <a:xfrm>
            <a:off x="1233150" y="3121074"/>
            <a:ext cx="367050" cy="216754"/>
          </a:xfrm>
          <a:prstGeom prst="rightArrow">
            <a:avLst/>
          </a:prstGeom>
          <a:ln>
            <a:solidFill>
              <a:srgbClr val="00B050"/>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9" name="Rectangle 8"/>
          <p:cNvSpPr/>
          <p:nvPr/>
        </p:nvSpPr>
        <p:spPr>
          <a:xfrm>
            <a:off x="4710450" y="3810000"/>
            <a:ext cx="1028700" cy="304800"/>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Arrow 9"/>
          <p:cNvSpPr/>
          <p:nvPr/>
        </p:nvSpPr>
        <p:spPr>
          <a:xfrm>
            <a:off x="4343400" y="3854023"/>
            <a:ext cx="367050" cy="216754"/>
          </a:xfrm>
          <a:prstGeom prst="rightArrow">
            <a:avLst/>
          </a:prstGeom>
          <a:ln>
            <a:solidFill>
              <a:srgbClr val="00B050"/>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Tree>
    <p:extLst>
      <p:ext uri="{BB962C8B-B14F-4D97-AF65-F5344CB8AC3E}">
        <p14:creationId xmlns:p14="http://schemas.microsoft.com/office/powerpoint/2010/main" val="8901112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52600" y="272517"/>
            <a:ext cx="5015219" cy="523220"/>
          </a:xfrm>
          <a:prstGeom prst="rect">
            <a:avLst/>
          </a:prstGeom>
        </p:spPr>
        <p:txBody>
          <a:bodyPr wrap="none">
            <a:spAutoFit/>
          </a:bodyPr>
          <a:lstStyle/>
          <a:p>
            <a:r>
              <a:rPr lang="en-US" sz="2800" b="1" dirty="0"/>
              <a:t>Product Search: Assortment Info</a:t>
            </a:r>
          </a:p>
        </p:txBody>
      </p:sp>
      <p:pic>
        <p:nvPicPr>
          <p:cNvPr id="15" name="Picture 14"/>
          <p:cNvPicPr>
            <a:picLocks noChangeAspect="1"/>
          </p:cNvPicPr>
          <p:nvPr/>
        </p:nvPicPr>
        <p:blipFill>
          <a:blip r:embed="rId2"/>
          <a:stretch>
            <a:fillRect/>
          </a:stretch>
        </p:blipFill>
        <p:spPr>
          <a:xfrm>
            <a:off x="0" y="0"/>
            <a:ext cx="1571577" cy="1238138"/>
          </a:xfrm>
          <a:prstGeom prst="rect">
            <a:avLst/>
          </a:prstGeom>
        </p:spPr>
      </p:pic>
      <p:sp>
        <p:nvSpPr>
          <p:cNvPr id="4" name="Rectangle 3"/>
          <p:cNvSpPr/>
          <p:nvPr/>
        </p:nvSpPr>
        <p:spPr>
          <a:xfrm>
            <a:off x="228600" y="1143000"/>
            <a:ext cx="8915400" cy="830997"/>
          </a:xfrm>
          <a:prstGeom prst="rect">
            <a:avLst/>
          </a:prstGeom>
        </p:spPr>
        <p:txBody>
          <a:bodyPr wrap="square">
            <a:spAutoFit/>
          </a:bodyPr>
          <a:lstStyle/>
          <a:p>
            <a:pPr marL="285750" indent="-285750">
              <a:buFont typeface="Arial" panose="020B0604020202020204" pitchFamily="34" charset="0"/>
              <a:buChar char="•"/>
            </a:pPr>
            <a:r>
              <a:rPr lang="en-US" sz="1600" dirty="0"/>
              <a:t>For Assortment items, you can view the Child IIAs by clicking on the          on the far left</a:t>
            </a:r>
          </a:p>
          <a:p>
            <a:pPr marL="285750" indent="-285750">
              <a:buFont typeface="Arial" panose="020B0604020202020204" pitchFamily="34" charset="0"/>
              <a:buChar char="•"/>
            </a:pPr>
            <a:r>
              <a:rPr lang="en-US" sz="1600" dirty="0"/>
              <a:t>This will expand to show the IIAs along with their respective Quantities</a:t>
            </a:r>
          </a:p>
          <a:p>
            <a:pPr marL="285750" indent="-285750">
              <a:buFont typeface="Arial" panose="020B0604020202020204" pitchFamily="34" charset="0"/>
              <a:buChar char="•"/>
            </a:pPr>
            <a:r>
              <a:rPr lang="en-US" sz="1600" dirty="0"/>
              <a:t>You can also view IIA information at the bottom of the Product Details Pop-up</a:t>
            </a:r>
          </a:p>
        </p:txBody>
      </p:sp>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937" t="14368"/>
          <a:stretch/>
        </p:blipFill>
        <p:spPr bwMode="auto">
          <a:xfrm>
            <a:off x="457200" y="2209801"/>
            <a:ext cx="7447880" cy="141922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72200" y="1143000"/>
            <a:ext cx="381000"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567075" y="3124201"/>
            <a:ext cx="318750" cy="304800"/>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ight Arrow 7"/>
          <p:cNvSpPr/>
          <p:nvPr/>
        </p:nvSpPr>
        <p:spPr>
          <a:xfrm>
            <a:off x="140325" y="3124201"/>
            <a:ext cx="367050" cy="216754"/>
          </a:xfrm>
          <a:prstGeom prst="rightArrow">
            <a:avLst/>
          </a:prstGeom>
          <a:ln>
            <a:solidFill>
              <a:srgbClr val="00B050"/>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5825" y="3733801"/>
            <a:ext cx="7967383" cy="18288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ight Arrow 9"/>
          <p:cNvSpPr/>
          <p:nvPr/>
        </p:nvSpPr>
        <p:spPr>
          <a:xfrm rot="2354391">
            <a:off x="618397" y="3625423"/>
            <a:ext cx="367050" cy="216754"/>
          </a:xfrm>
          <a:prstGeom prst="rightArrow">
            <a:avLst/>
          </a:prstGeom>
          <a:ln>
            <a:solidFill>
              <a:srgbClr val="00B050"/>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1" name="Rectangle 10"/>
          <p:cNvSpPr/>
          <p:nvPr/>
        </p:nvSpPr>
        <p:spPr>
          <a:xfrm>
            <a:off x="8153400" y="3629027"/>
            <a:ext cx="685800" cy="2085974"/>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5410200" y="2209801"/>
            <a:ext cx="685800" cy="1323968"/>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5067300" y="3705213"/>
            <a:ext cx="685800" cy="2009788"/>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498896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175" y="4296635"/>
            <a:ext cx="8110538" cy="148831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1752600" y="272517"/>
            <a:ext cx="5646226" cy="523220"/>
          </a:xfrm>
          <a:prstGeom prst="rect">
            <a:avLst/>
          </a:prstGeom>
        </p:spPr>
        <p:txBody>
          <a:bodyPr wrap="none">
            <a:spAutoFit/>
          </a:bodyPr>
          <a:lstStyle/>
          <a:p>
            <a:r>
              <a:rPr lang="en-US" sz="2800" b="1" dirty="0"/>
              <a:t>Product Search: Where IIAs are Used</a:t>
            </a:r>
          </a:p>
        </p:txBody>
      </p:sp>
      <p:pic>
        <p:nvPicPr>
          <p:cNvPr id="15" name="Picture 14"/>
          <p:cNvPicPr>
            <a:picLocks noChangeAspect="1"/>
          </p:cNvPicPr>
          <p:nvPr/>
        </p:nvPicPr>
        <p:blipFill>
          <a:blip r:embed="rId3"/>
          <a:stretch>
            <a:fillRect/>
          </a:stretch>
        </p:blipFill>
        <p:spPr>
          <a:xfrm>
            <a:off x="0" y="0"/>
            <a:ext cx="1571577" cy="1238138"/>
          </a:xfrm>
          <a:prstGeom prst="rect">
            <a:avLst/>
          </a:prstGeom>
        </p:spPr>
      </p:pic>
      <p:sp>
        <p:nvSpPr>
          <p:cNvPr id="4" name="Rectangle 3"/>
          <p:cNvSpPr/>
          <p:nvPr/>
        </p:nvSpPr>
        <p:spPr>
          <a:xfrm>
            <a:off x="228600" y="1143000"/>
            <a:ext cx="8915400" cy="584775"/>
          </a:xfrm>
          <a:prstGeom prst="rect">
            <a:avLst/>
          </a:prstGeom>
        </p:spPr>
        <p:txBody>
          <a:bodyPr wrap="square">
            <a:spAutoFit/>
          </a:bodyPr>
          <a:lstStyle/>
          <a:p>
            <a:pPr marL="285750" indent="-285750">
              <a:buFont typeface="Arial" panose="020B0604020202020204" pitchFamily="34" charset="0"/>
              <a:buChar char="•"/>
            </a:pPr>
            <a:r>
              <a:rPr lang="en-US" sz="1600" dirty="0"/>
              <a:t>For Child items, you can view the Assortments where the item is used by clicking the </a:t>
            </a:r>
          </a:p>
          <a:p>
            <a:pPr marL="285750" indent="-285750">
              <a:buFont typeface="Arial" panose="020B0604020202020204" pitchFamily="34" charset="0"/>
              <a:buChar char="•"/>
            </a:pPr>
            <a:r>
              <a:rPr lang="en-US" sz="1600" dirty="0"/>
              <a:t>This will open a pop-up which lists all Assortments the child item belong to</a:t>
            </a:r>
          </a:p>
        </p:txBody>
      </p:sp>
      <p:sp>
        <p:nvSpPr>
          <p:cNvPr id="7" name="Rectangle 6"/>
          <p:cNvSpPr/>
          <p:nvPr/>
        </p:nvSpPr>
        <p:spPr>
          <a:xfrm>
            <a:off x="693869" y="5321776"/>
            <a:ext cx="318750" cy="304800"/>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ight Arrow 7"/>
          <p:cNvSpPr/>
          <p:nvPr/>
        </p:nvSpPr>
        <p:spPr>
          <a:xfrm>
            <a:off x="323850" y="5365799"/>
            <a:ext cx="367050" cy="216754"/>
          </a:xfrm>
          <a:prstGeom prst="rightArrow">
            <a:avLst/>
          </a:prstGeom>
          <a:ln>
            <a:solidFill>
              <a:srgbClr val="00B050"/>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5002" y="2349976"/>
            <a:ext cx="6934198" cy="21336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Right Arrow 15"/>
          <p:cNvSpPr/>
          <p:nvPr/>
        </p:nvSpPr>
        <p:spPr>
          <a:xfrm rot="19433107">
            <a:off x="1539473" y="4274317"/>
            <a:ext cx="731057" cy="609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4986553" y="4572000"/>
            <a:ext cx="685800" cy="1323968"/>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2209800" y="3085784"/>
            <a:ext cx="2209800" cy="330992"/>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43800" y="1143000"/>
            <a:ext cx="352425"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024828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52600" y="272517"/>
            <a:ext cx="5311711" cy="523220"/>
          </a:xfrm>
          <a:prstGeom prst="rect">
            <a:avLst/>
          </a:prstGeom>
        </p:spPr>
        <p:txBody>
          <a:bodyPr wrap="none">
            <a:spAutoFit/>
          </a:bodyPr>
          <a:lstStyle/>
          <a:p>
            <a:r>
              <a:rPr lang="en-US" sz="2800" b="1" dirty="0"/>
              <a:t>Reports: Sell Sheets &amp; Data Sheets</a:t>
            </a:r>
          </a:p>
        </p:txBody>
      </p:sp>
      <p:pic>
        <p:nvPicPr>
          <p:cNvPr id="15" name="Picture 14"/>
          <p:cNvPicPr>
            <a:picLocks noChangeAspect="1"/>
          </p:cNvPicPr>
          <p:nvPr/>
        </p:nvPicPr>
        <p:blipFill>
          <a:blip r:embed="rId2"/>
          <a:stretch>
            <a:fillRect/>
          </a:stretch>
        </p:blipFill>
        <p:spPr>
          <a:xfrm>
            <a:off x="0" y="0"/>
            <a:ext cx="1571577" cy="1238138"/>
          </a:xfrm>
          <a:prstGeom prst="rect">
            <a:avLst/>
          </a:prstGeom>
        </p:spPr>
      </p:pic>
      <p:pic>
        <p:nvPicPr>
          <p:cNvPr id="4099"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27527" r="25893"/>
          <a:stretch/>
        </p:blipFill>
        <p:spPr bwMode="auto">
          <a:xfrm>
            <a:off x="1219200" y="2636247"/>
            <a:ext cx="6629400" cy="391695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152400" y="1143000"/>
            <a:ext cx="9067800" cy="1384995"/>
          </a:xfrm>
          <a:prstGeom prst="rect">
            <a:avLst/>
          </a:prstGeom>
        </p:spPr>
        <p:txBody>
          <a:bodyPr wrap="square">
            <a:spAutoFit/>
          </a:bodyPr>
          <a:lstStyle/>
          <a:p>
            <a:pPr marL="285750" indent="-285750">
              <a:buFont typeface="Arial" panose="020B0604020202020204" pitchFamily="34" charset="0"/>
              <a:buChar char="•"/>
            </a:pPr>
            <a:r>
              <a:rPr lang="en-US" sz="1400" dirty="0"/>
              <a:t>From the Reports </a:t>
            </a:r>
            <a:r>
              <a:rPr lang="en-US" sz="1400" dirty="0">
                <a:sym typeface="Wingdings" panose="05000000000000000000" pitchFamily="2" charset="2"/>
              </a:rPr>
              <a:t> Sales Material Generator menu, you can create three types of PowerPoints</a:t>
            </a:r>
          </a:p>
          <a:p>
            <a:pPr marL="800100" lvl="1" indent="-342900">
              <a:buFont typeface="+mj-lt"/>
              <a:buAutoNum type="arabicPeriod"/>
            </a:pPr>
            <a:r>
              <a:rPr lang="en-US" sz="1400" dirty="0">
                <a:sym typeface="Wingdings" panose="05000000000000000000" pitchFamily="2" charset="2"/>
              </a:rPr>
              <a:t>Sell Sheet (Landscape Layout)</a:t>
            </a:r>
          </a:p>
          <a:p>
            <a:pPr marL="800100" lvl="1" indent="-342900">
              <a:buFont typeface="+mj-lt"/>
              <a:buAutoNum type="arabicPeriod"/>
            </a:pPr>
            <a:r>
              <a:rPr lang="en-US" sz="1400" dirty="0">
                <a:sym typeface="Wingdings" panose="05000000000000000000" pitchFamily="2" charset="2"/>
              </a:rPr>
              <a:t>Sell Sheet (Portrait Layout)</a:t>
            </a:r>
          </a:p>
          <a:p>
            <a:pPr marL="800100" lvl="1" indent="-342900">
              <a:buFont typeface="+mj-lt"/>
              <a:buAutoNum type="arabicPeriod"/>
            </a:pPr>
            <a:r>
              <a:rPr lang="en-US" sz="1400" dirty="0">
                <a:sym typeface="Wingdings" panose="05000000000000000000" pitchFamily="2" charset="2"/>
              </a:rPr>
              <a:t>Product Data Sheet</a:t>
            </a:r>
          </a:p>
          <a:p>
            <a:pPr marL="342900" indent="-342900">
              <a:buFont typeface="Arial" panose="020B0604020202020204" pitchFamily="34" charset="0"/>
              <a:buChar char="•"/>
            </a:pPr>
            <a:r>
              <a:rPr lang="en-US" sz="1400" dirty="0">
                <a:sym typeface="Wingdings" panose="05000000000000000000" pitchFamily="2" charset="2"/>
              </a:rPr>
              <a:t>Sell Sheets contain images, copy &amp; key sales data</a:t>
            </a:r>
          </a:p>
          <a:p>
            <a:pPr marL="342900" indent="-342900">
              <a:buFont typeface="Arial" panose="020B0604020202020204" pitchFamily="34" charset="0"/>
              <a:buChar char="•"/>
            </a:pPr>
            <a:r>
              <a:rPr lang="en-US" sz="1400" dirty="0">
                <a:sym typeface="Wingdings" panose="05000000000000000000" pitchFamily="2" charset="2"/>
              </a:rPr>
              <a:t>Data Sheets do not have images or copy, but instead show additional data (such as list of Child UPCs for Assortments)</a:t>
            </a:r>
          </a:p>
        </p:txBody>
      </p:sp>
      <p:sp>
        <p:nvSpPr>
          <p:cNvPr id="7" name="Rectangle 6"/>
          <p:cNvSpPr/>
          <p:nvPr/>
        </p:nvSpPr>
        <p:spPr>
          <a:xfrm>
            <a:off x="2057400" y="5559536"/>
            <a:ext cx="5486400" cy="457201"/>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ight Arrow 7"/>
          <p:cNvSpPr/>
          <p:nvPr/>
        </p:nvSpPr>
        <p:spPr>
          <a:xfrm>
            <a:off x="1652250" y="5679759"/>
            <a:ext cx="367050" cy="216754"/>
          </a:xfrm>
          <a:prstGeom prst="rightArrow">
            <a:avLst/>
          </a:prstGeom>
          <a:ln>
            <a:solidFill>
              <a:srgbClr val="00B050"/>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9" name="Rectangle 8"/>
          <p:cNvSpPr/>
          <p:nvPr/>
        </p:nvSpPr>
        <p:spPr>
          <a:xfrm>
            <a:off x="2866977" y="3273536"/>
            <a:ext cx="1933623" cy="351949"/>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Arrow 9"/>
          <p:cNvSpPr/>
          <p:nvPr/>
        </p:nvSpPr>
        <p:spPr>
          <a:xfrm>
            <a:off x="2476500" y="3341133"/>
            <a:ext cx="367050" cy="216754"/>
          </a:xfrm>
          <a:prstGeom prst="rightArrow">
            <a:avLst/>
          </a:prstGeom>
          <a:ln>
            <a:solidFill>
              <a:srgbClr val="00B050"/>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Tree>
    <p:extLst>
      <p:ext uri="{BB962C8B-B14F-4D97-AF65-F5344CB8AC3E}">
        <p14:creationId xmlns:p14="http://schemas.microsoft.com/office/powerpoint/2010/main" val="19434273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16182" r="27433" b="11382"/>
          <a:stretch/>
        </p:blipFill>
        <p:spPr bwMode="auto">
          <a:xfrm>
            <a:off x="335745" y="2796769"/>
            <a:ext cx="5729312" cy="345519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1752600" y="272517"/>
            <a:ext cx="5311711" cy="523220"/>
          </a:xfrm>
          <a:prstGeom prst="rect">
            <a:avLst/>
          </a:prstGeom>
        </p:spPr>
        <p:txBody>
          <a:bodyPr wrap="none">
            <a:spAutoFit/>
          </a:bodyPr>
          <a:lstStyle/>
          <a:p>
            <a:r>
              <a:rPr lang="en-US" sz="2800" b="1" dirty="0"/>
              <a:t>Reports: Sell Sheets &amp; Data Sheets</a:t>
            </a:r>
          </a:p>
        </p:txBody>
      </p:sp>
      <p:pic>
        <p:nvPicPr>
          <p:cNvPr id="15" name="Picture 14"/>
          <p:cNvPicPr>
            <a:picLocks noChangeAspect="1"/>
          </p:cNvPicPr>
          <p:nvPr/>
        </p:nvPicPr>
        <p:blipFill>
          <a:blip r:embed="rId3"/>
          <a:stretch>
            <a:fillRect/>
          </a:stretch>
        </p:blipFill>
        <p:spPr>
          <a:xfrm>
            <a:off x="0" y="0"/>
            <a:ext cx="1571577" cy="1238138"/>
          </a:xfrm>
          <a:prstGeom prst="rect">
            <a:avLst/>
          </a:prstGeom>
        </p:spPr>
      </p:pic>
      <p:sp>
        <p:nvSpPr>
          <p:cNvPr id="6" name="Rectangle 5"/>
          <p:cNvSpPr/>
          <p:nvPr/>
        </p:nvSpPr>
        <p:spPr>
          <a:xfrm>
            <a:off x="152400" y="1066562"/>
            <a:ext cx="9067800" cy="1600438"/>
          </a:xfrm>
          <a:prstGeom prst="rect">
            <a:avLst/>
          </a:prstGeom>
        </p:spPr>
        <p:txBody>
          <a:bodyPr wrap="square">
            <a:spAutoFit/>
          </a:bodyPr>
          <a:lstStyle/>
          <a:p>
            <a:pPr marL="342900" indent="-342900">
              <a:buFont typeface="Arial" panose="020B0604020202020204" pitchFamily="34" charset="0"/>
              <a:buChar char="•"/>
            </a:pPr>
            <a:r>
              <a:rPr lang="en-US" sz="1400" dirty="0">
                <a:sym typeface="Wingdings" panose="05000000000000000000" pitchFamily="2" charset="2"/>
              </a:rPr>
              <a:t>To create Sales Materials: Copy and paste a list of Toy Dash numbers into the entry box, select a Line Year, choose your Sales Material Type, give the report a name and click “Generate Report”</a:t>
            </a:r>
          </a:p>
          <a:p>
            <a:pPr marL="342900" indent="-342900">
              <a:buFont typeface="Arial" panose="020B0604020202020204" pitchFamily="34" charset="0"/>
              <a:buChar char="•"/>
            </a:pPr>
            <a:r>
              <a:rPr lang="en-US" sz="1400" dirty="0">
                <a:sym typeface="Wingdings" panose="05000000000000000000" pitchFamily="2" charset="2"/>
              </a:rPr>
              <a:t>A pop-up box will give the option of selecting a Product Image and/or Product in Package Image for each item</a:t>
            </a:r>
          </a:p>
          <a:p>
            <a:pPr marL="342900" indent="-342900">
              <a:buFont typeface="Arial" panose="020B0604020202020204" pitchFamily="34" charset="0"/>
              <a:buChar char="•"/>
            </a:pPr>
            <a:r>
              <a:rPr lang="en-US" sz="1400" dirty="0">
                <a:sym typeface="Wingdings" panose="05000000000000000000" pitchFamily="2" charset="2"/>
              </a:rPr>
              <a:t>Make your selections and click “Finish”</a:t>
            </a:r>
          </a:p>
          <a:p>
            <a:pPr marL="342900" indent="-342900">
              <a:buFont typeface="Arial" panose="020B0604020202020204" pitchFamily="34" charset="0"/>
              <a:buChar char="•"/>
            </a:pPr>
            <a:r>
              <a:rPr lang="en-US" sz="1400" dirty="0">
                <a:sym typeface="Wingdings" panose="05000000000000000000" pitchFamily="2" charset="2"/>
              </a:rPr>
              <a:t>You will receive an email notification when the file is ready for download from the </a:t>
            </a:r>
            <a:r>
              <a:rPr lang="en-US" sz="1400" dirty="0" err="1">
                <a:sym typeface="Wingdings" panose="05000000000000000000" pitchFamily="2" charset="2"/>
              </a:rPr>
              <a:t>PiM</a:t>
            </a:r>
            <a:r>
              <a:rPr lang="en-US" sz="1400" dirty="0">
                <a:sym typeface="Wingdings" panose="05000000000000000000" pitchFamily="2" charset="2"/>
              </a:rPr>
              <a:t> </a:t>
            </a:r>
            <a:r>
              <a:rPr lang="en-US" sz="1400" i="1" dirty="0">
                <a:sym typeface="Wingdings" panose="05000000000000000000" pitchFamily="2" charset="2"/>
              </a:rPr>
              <a:t>Report History </a:t>
            </a:r>
            <a:r>
              <a:rPr lang="en-US" sz="1400" dirty="0">
                <a:sym typeface="Wingdings" panose="05000000000000000000" pitchFamily="2" charset="2"/>
              </a:rPr>
              <a:t>section. </a:t>
            </a:r>
          </a:p>
          <a:p>
            <a:r>
              <a:rPr lang="en-US" sz="1400" dirty="0">
                <a:sym typeface="Wingdings" panose="05000000000000000000" pitchFamily="2" charset="2"/>
              </a:rPr>
              <a:t>(Note that the email itself will not contain a copy of your report.)</a:t>
            </a:r>
          </a:p>
          <a:p>
            <a:pPr marL="342900" indent="-342900">
              <a:buFont typeface="Arial" panose="020B0604020202020204" pitchFamily="34" charset="0"/>
              <a:buChar char="•"/>
            </a:pPr>
            <a:endParaRPr lang="en-US" sz="1400" dirty="0">
              <a:sym typeface="Wingdings" panose="05000000000000000000" pitchFamily="2" charset="2"/>
            </a:endParaRPr>
          </a:p>
        </p:txBody>
      </p:sp>
      <p:sp>
        <p:nvSpPr>
          <p:cNvPr id="7" name="Rectangle 6"/>
          <p:cNvSpPr/>
          <p:nvPr/>
        </p:nvSpPr>
        <p:spPr>
          <a:xfrm>
            <a:off x="2209800" y="4821011"/>
            <a:ext cx="1752600" cy="228600"/>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2210672" y="4135211"/>
            <a:ext cx="1457324" cy="584419"/>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1981200" y="5811611"/>
            <a:ext cx="1524000" cy="228600"/>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p:cNvSpPr/>
          <p:nvPr/>
        </p:nvSpPr>
        <p:spPr>
          <a:xfrm>
            <a:off x="1768711" y="3975693"/>
            <a:ext cx="365760" cy="365760"/>
          </a:xfrm>
          <a:prstGeom prst="ellipse">
            <a:avLst/>
          </a:prstGeom>
          <a:solidFill>
            <a:srgbClr val="275791"/>
          </a:solidFill>
          <a:ln w="222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b="1" dirty="0">
                <a:solidFill>
                  <a:prstClr val="white"/>
                </a:solidFill>
                <a:latin typeface="Segoe UI Light" panose="020B0502040204020203" pitchFamily="34" charset="0"/>
                <a:cs typeface="Segoe UI Light" panose="020B0502040204020203" pitchFamily="34" charset="0"/>
              </a:rPr>
              <a:t>1</a:t>
            </a:r>
          </a:p>
        </p:txBody>
      </p:sp>
      <p:sp>
        <p:nvSpPr>
          <p:cNvPr id="14" name="Oval 13"/>
          <p:cNvSpPr/>
          <p:nvPr/>
        </p:nvSpPr>
        <p:spPr>
          <a:xfrm>
            <a:off x="1768711" y="4584352"/>
            <a:ext cx="365760" cy="365760"/>
          </a:xfrm>
          <a:prstGeom prst="ellipse">
            <a:avLst/>
          </a:prstGeom>
          <a:solidFill>
            <a:srgbClr val="275791"/>
          </a:solidFill>
          <a:ln w="222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b="1" dirty="0">
                <a:solidFill>
                  <a:prstClr val="white"/>
                </a:solidFill>
                <a:latin typeface="Segoe UI Light" panose="020B0502040204020203" pitchFamily="34" charset="0"/>
                <a:cs typeface="Segoe UI Light" panose="020B0502040204020203" pitchFamily="34" charset="0"/>
              </a:rPr>
              <a:t>2</a:t>
            </a:r>
          </a:p>
        </p:txBody>
      </p:sp>
      <p:sp>
        <p:nvSpPr>
          <p:cNvPr id="17" name="Rectangle 16"/>
          <p:cNvSpPr/>
          <p:nvPr/>
        </p:nvSpPr>
        <p:spPr>
          <a:xfrm>
            <a:off x="2067795" y="5430611"/>
            <a:ext cx="2844479" cy="228600"/>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p:nvPr/>
        </p:nvSpPr>
        <p:spPr>
          <a:xfrm>
            <a:off x="1768711" y="5193011"/>
            <a:ext cx="365760" cy="365760"/>
          </a:xfrm>
          <a:prstGeom prst="ellipse">
            <a:avLst/>
          </a:prstGeom>
          <a:solidFill>
            <a:srgbClr val="275791"/>
          </a:solidFill>
          <a:ln w="222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b="1" dirty="0">
                <a:solidFill>
                  <a:prstClr val="white"/>
                </a:solidFill>
                <a:latin typeface="Segoe UI Light" panose="020B0502040204020203" pitchFamily="34" charset="0"/>
                <a:cs typeface="Segoe UI Light" panose="020B0502040204020203" pitchFamily="34" charset="0"/>
              </a:rPr>
              <a:t>3</a:t>
            </a:r>
          </a:p>
        </p:txBody>
      </p:sp>
      <p:sp>
        <p:nvSpPr>
          <p:cNvPr id="18" name="Oval 17"/>
          <p:cNvSpPr/>
          <p:nvPr/>
        </p:nvSpPr>
        <p:spPr>
          <a:xfrm>
            <a:off x="1768711" y="5801670"/>
            <a:ext cx="365760" cy="365760"/>
          </a:xfrm>
          <a:prstGeom prst="ellipse">
            <a:avLst/>
          </a:prstGeom>
          <a:solidFill>
            <a:srgbClr val="275791"/>
          </a:solidFill>
          <a:ln w="222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b="1" dirty="0">
                <a:solidFill>
                  <a:prstClr val="white"/>
                </a:solidFill>
                <a:latin typeface="Segoe UI Light" panose="020B0502040204020203" pitchFamily="34" charset="0"/>
                <a:cs typeface="Segoe UI Light" panose="020B0502040204020203" pitchFamily="34" charset="0"/>
              </a:rPr>
              <a:t>4</a:t>
            </a:r>
          </a:p>
        </p:txBody>
      </p:sp>
      <p:sp>
        <p:nvSpPr>
          <p:cNvPr id="19" name="Oval 18"/>
          <p:cNvSpPr/>
          <p:nvPr/>
        </p:nvSpPr>
        <p:spPr>
          <a:xfrm>
            <a:off x="3587115" y="5801670"/>
            <a:ext cx="365760" cy="365760"/>
          </a:xfrm>
          <a:prstGeom prst="ellipse">
            <a:avLst/>
          </a:prstGeom>
          <a:solidFill>
            <a:srgbClr val="275791"/>
          </a:solidFill>
          <a:ln w="222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b="1" dirty="0">
                <a:solidFill>
                  <a:prstClr val="white"/>
                </a:solidFill>
                <a:latin typeface="Segoe UI Light" panose="020B0502040204020203" pitchFamily="34" charset="0"/>
                <a:cs typeface="Segoe UI Light" panose="020B0502040204020203" pitchFamily="34" charset="0"/>
              </a:rPr>
              <a:t>5</a:t>
            </a:r>
          </a:p>
        </p:txBody>
      </p:sp>
      <p:pic>
        <p:nvPicPr>
          <p:cNvPr id="5123"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794"/>
          <a:stretch/>
        </p:blipFill>
        <p:spPr bwMode="auto">
          <a:xfrm>
            <a:off x="5427938" y="2209800"/>
            <a:ext cx="3134758" cy="3262711"/>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ight Arrow 2"/>
          <p:cNvSpPr/>
          <p:nvPr/>
        </p:nvSpPr>
        <p:spPr>
          <a:xfrm rot="19433107">
            <a:off x="5062410" y="5266417"/>
            <a:ext cx="731057" cy="609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p:cNvSpPr/>
          <p:nvPr/>
        </p:nvSpPr>
        <p:spPr>
          <a:xfrm>
            <a:off x="5245058" y="2311818"/>
            <a:ext cx="365760" cy="365760"/>
          </a:xfrm>
          <a:prstGeom prst="ellipse">
            <a:avLst/>
          </a:prstGeom>
          <a:solidFill>
            <a:srgbClr val="275791"/>
          </a:solidFill>
          <a:ln w="222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b="1" dirty="0">
                <a:solidFill>
                  <a:prstClr val="white"/>
                </a:solidFill>
                <a:latin typeface="Segoe UI Light" panose="020B0502040204020203" pitchFamily="34" charset="0"/>
                <a:cs typeface="Segoe UI Light" panose="020B0502040204020203" pitchFamily="34" charset="0"/>
              </a:rPr>
              <a:t>6</a:t>
            </a:r>
          </a:p>
        </p:txBody>
      </p:sp>
      <p:sp>
        <p:nvSpPr>
          <p:cNvPr id="23" name="Oval 22"/>
          <p:cNvSpPr/>
          <p:nvPr/>
        </p:nvSpPr>
        <p:spPr>
          <a:xfrm>
            <a:off x="6082795" y="4921250"/>
            <a:ext cx="365760" cy="365760"/>
          </a:xfrm>
          <a:prstGeom prst="ellipse">
            <a:avLst/>
          </a:prstGeom>
          <a:solidFill>
            <a:srgbClr val="275791"/>
          </a:solidFill>
          <a:ln w="222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b="1" dirty="0">
                <a:solidFill>
                  <a:prstClr val="white"/>
                </a:solidFill>
                <a:latin typeface="Segoe UI Light" panose="020B0502040204020203" pitchFamily="34" charset="0"/>
                <a:cs typeface="Segoe UI Light" panose="020B0502040204020203" pitchFamily="34" charset="0"/>
              </a:rPr>
              <a:t>7</a:t>
            </a:r>
          </a:p>
        </p:txBody>
      </p:sp>
      <p:sp>
        <p:nvSpPr>
          <p:cNvPr id="28" name="Rectangle 27"/>
          <p:cNvSpPr/>
          <p:nvPr/>
        </p:nvSpPr>
        <p:spPr>
          <a:xfrm>
            <a:off x="6309327" y="5737570"/>
            <a:ext cx="1371979" cy="369332"/>
          </a:xfrm>
          <a:prstGeom prst="rect">
            <a:avLst/>
          </a:prstGeom>
          <a:noFill/>
        </p:spPr>
        <p:txBody>
          <a:bodyPr wrap="none">
            <a:spAutoFit/>
          </a:bodyPr>
          <a:lstStyle/>
          <a:p>
            <a:r>
              <a:rPr lang="en-US" b="1" dirty="0">
                <a:solidFill>
                  <a:srgbClr val="00B050"/>
                </a:solidFill>
              </a:rPr>
              <a:t>Tips &amp; Tricks</a:t>
            </a:r>
          </a:p>
        </p:txBody>
      </p:sp>
      <p:sp>
        <p:nvSpPr>
          <p:cNvPr id="27" name="Rectangle 26"/>
          <p:cNvSpPr/>
          <p:nvPr/>
        </p:nvSpPr>
        <p:spPr>
          <a:xfrm>
            <a:off x="6309326" y="6091535"/>
            <a:ext cx="2639977" cy="646331"/>
          </a:xfrm>
          <a:prstGeom prst="rect">
            <a:avLst/>
          </a:prstGeom>
          <a:ln>
            <a:solidFill>
              <a:srgbClr val="00B050"/>
            </a:solidFill>
          </a:ln>
        </p:spPr>
        <p:style>
          <a:lnRef idx="2">
            <a:schemeClr val="accent2"/>
          </a:lnRef>
          <a:fillRef idx="1">
            <a:schemeClr val="lt1"/>
          </a:fillRef>
          <a:effectRef idx="0">
            <a:schemeClr val="accent2"/>
          </a:effectRef>
          <a:fontRef idx="minor">
            <a:schemeClr val="dk1"/>
          </a:fontRef>
        </p:style>
        <p:txBody>
          <a:bodyPr wrap="square">
            <a:spAutoFit/>
          </a:bodyPr>
          <a:lstStyle/>
          <a:p>
            <a:pPr marL="171450" indent="-171450">
              <a:buFont typeface="Arial" panose="020B0604020202020204" pitchFamily="34" charset="0"/>
              <a:buChar char="•"/>
            </a:pPr>
            <a:r>
              <a:rPr lang="en-US" sz="1200" dirty="0"/>
              <a:t>If you would like to hide pricing information, check the “Do Not Show Pricing on PPT” box</a:t>
            </a:r>
          </a:p>
        </p:txBody>
      </p:sp>
    </p:spTree>
    <p:extLst>
      <p:ext uri="{BB962C8B-B14F-4D97-AF65-F5344CB8AC3E}">
        <p14:creationId xmlns:p14="http://schemas.microsoft.com/office/powerpoint/2010/main" val="10312098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16008" r="41551"/>
          <a:stretch/>
        </p:blipFill>
        <p:spPr bwMode="auto">
          <a:xfrm>
            <a:off x="2070294" y="2162004"/>
            <a:ext cx="5321106" cy="461979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1752600" y="272517"/>
            <a:ext cx="4713855" cy="523220"/>
          </a:xfrm>
          <a:prstGeom prst="rect">
            <a:avLst/>
          </a:prstGeom>
        </p:spPr>
        <p:txBody>
          <a:bodyPr wrap="none">
            <a:spAutoFit/>
          </a:bodyPr>
          <a:lstStyle/>
          <a:p>
            <a:r>
              <a:rPr lang="en-US" sz="2800" b="1" dirty="0"/>
              <a:t>Reports: Product Data Reports</a:t>
            </a:r>
          </a:p>
        </p:txBody>
      </p:sp>
      <p:pic>
        <p:nvPicPr>
          <p:cNvPr id="15" name="Picture 14"/>
          <p:cNvPicPr>
            <a:picLocks noChangeAspect="1"/>
          </p:cNvPicPr>
          <p:nvPr/>
        </p:nvPicPr>
        <p:blipFill>
          <a:blip r:embed="rId3"/>
          <a:stretch>
            <a:fillRect/>
          </a:stretch>
        </p:blipFill>
        <p:spPr>
          <a:xfrm>
            <a:off x="0" y="0"/>
            <a:ext cx="1571577" cy="1238138"/>
          </a:xfrm>
          <a:prstGeom prst="rect">
            <a:avLst/>
          </a:prstGeom>
        </p:spPr>
      </p:pic>
      <p:sp>
        <p:nvSpPr>
          <p:cNvPr id="6" name="Rectangle 5"/>
          <p:cNvSpPr/>
          <p:nvPr/>
        </p:nvSpPr>
        <p:spPr>
          <a:xfrm>
            <a:off x="152400" y="1066562"/>
            <a:ext cx="9067800" cy="1169551"/>
          </a:xfrm>
          <a:prstGeom prst="rect">
            <a:avLst/>
          </a:prstGeom>
        </p:spPr>
        <p:txBody>
          <a:bodyPr wrap="square">
            <a:spAutoFit/>
          </a:bodyPr>
          <a:lstStyle/>
          <a:p>
            <a:pPr marL="342900" indent="-342900">
              <a:buFont typeface="Arial" panose="020B0604020202020204" pitchFamily="34" charset="0"/>
              <a:buChar char="•"/>
            </a:pPr>
            <a:r>
              <a:rPr lang="en-US" sz="1400" dirty="0">
                <a:sym typeface="Wingdings" panose="05000000000000000000" pitchFamily="2" charset="2"/>
              </a:rPr>
              <a:t>To create a Product Data Report, you will need to specify two things:</a:t>
            </a:r>
          </a:p>
          <a:p>
            <a:pPr marL="800100" lvl="1" indent="-342900">
              <a:buFont typeface="+mj-lt"/>
              <a:buAutoNum type="arabicPeriod"/>
            </a:pPr>
            <a:r>
              <a:rPr lang="en-US" sz="1400" dirty="0">
                <a:sym typeface="Wingdings" panose="05000000000000000000" pitchFamily="2" charset="2"/>
              </a:rPr>
              <a:t>The group of items to include in the report (e.g. All Barbie items for 2017)</a:t>
            </a:r>
          </a:p>
          <a:p>
            <a:pPr marL="800100" lvl="1" indent="-342900">
              <a:buFont typeface="+mj-lt"/>
              <a:buAutoNum type="arabicPeriod"/>
            </a:pPr>
            <a:r>
              <a:rPr lang="en-US" sz="1400" dirty="0">
                <a:sym typeface="Wingdings" panose="05000000000000000000" pitchFamily="2" charset="2"/>
              </a:rPr>
              <a:t>The data columns and order of display in the report (e.g. Toy #, Description, DOM Price, DI Price)</a:t>
            </a:r>
          </a:p>
          <a:p>
            <a:pPr marL="342900" indent="-342900">
              <a:buFont typeface="Arial" panose="020B0604020202020204" pitchFamily="34" charset="0"/>
              <a:buChar char="•"/>
            </a:pPr>
            <a:endParaRPr lang="en-US" sz="1400" dirty="0">
              <a:sym typeface="Wingdings" panose="05000000000000000000" pitchFamily="2" charset="2"/>
            </a:endParaRPr>
          </a:p>
          <a:p>
            <a:pPr marL="342900" indent="-342900">
              <a:buFont typeface="Arial" panose="020B0604020202020204" pitchFamily="34" charset="0"/>
              <a:buChar char="•"/>
            </a:pPr>
            <a:endParaRPr lang="en-US" sz="1400" dirty="0">
              <a:sym typeface="Wingdings" panose="05000000000000000000" pitchFamily="2" charset="2"/>
            </a:endParaRPr>
          </a:p>
        </p:txBody>
      </p:sp>
      <p:sp>
        <p:nvSpPr>
          <p:cNvPr id="8" name="Rectangle 7"/>
          <p:cNvSpPr/>
          <p:nvPr/>
        </p:nvSpPr>
        <p:spPr>
          <a:xfrm>
            <a:off x="2693227" y="3960788"/>
            <a:ext cx="4232468" cy="801712"/>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2277495" y="3887238"/>
            <a:ext cx="365760" cy="365760"/>
          </a:xfrm>
          <a:prstGeom prst="ellipse">
            <a:avLst/>
          </a:prstGeom>
          <a:solidFill>
            <a:srgbClr val="275791"/>
          </a:solidFill>
          <a:ln w="222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b="1" dirty="0">
                <a:solidFill>
                  <a:prstClr val="white"/>
                </a:solidFill>
                <a:latin typeface="Segoe UI Light" panose="020B0502040204020203" pitchFamily="34" charset="0"/>
                <a:cs typeface="Segoe UI Light" panose="020B0502040204020203" pitchFamily="34" charset="0"/>
              </a:rPr>
              <a:t>1</a:t>
            </a:r>
          </a:p>
        </p:txBody>
      </p:sp>
      <p:sp>
        <p:nvSpPr>
          <p:cNvPr id="10" name="Oval 9"/>
          <p:cNvSpPr/>
          <p:nvPr/>
        </p:nvSpPr>
        <p:spPr>
          <a:xfrm>
            <a:off x="2277495" y="4914900"/>
            <a:ext cx="365760" cy="365760"/>
          </a:xfrm>
          <a:prstGeom prst="ellipse">
            <a:avLst/>
          </a:prstGeom>
          <a:solidFill>
            <a:srgbClr val="275791"/>
          </a:solidFill>
          <a:ln w="222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00" b="1" dirty="0">
                <a:solidFill>
                  <a:prstClr val="white"/>
                </a:solidFill>
                <a:latin typeface="Segoe UI Light" panose="020B0502040204020203" pitchFamily="34" charset="0"/>
                <a:cs typeface="Segoe UI Light" panose="020B0502040204020203" pitchFamily="34" charset="0"/>
              </a:rPr>
              <a:t>2</a:t>
            </a:r>
          </a:p>
        </p:txBody>
      </p:sp>
      <p:sp>
        <p:nvSpPr>
          <p:cNvPr id="11" name="Rectangle 10"/>
          <p:cNvSpPr/>
          <p:nvPr/>
        </p:nvSpPr>
        <p:spPr>
          <a:xfrm>
            <a:off x="2701732" y="4879804"/>
            <a:ext cx="4232468" cy="1683092"/>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940457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00200" y="272517"/>
            <a:ext cx="7475573" cy="523220"/>
          </a:xfrm>
          <a:prstGeom prst="rect">
            <a:avLst/>
          </a:prstGeom>
        </p:spPr>
        <p:txBody>
          <a:bodyPr wrap="none">
            <a:spAutoFit/>
          </a:bodyPr>
          <a:lstStyle/>
          <a:p>
            <a:r>
              <a:rPr lang="en-US" sz="2800" b="1" dirty="0"/>
              <a:t>Product Data Reports: Selecting a Group of Items</a:t>
            </a:r>
          </a:p>
        </p:txBody>
      </p:sp>
      <p:pic>
        <p:nvPicPr>
          <p:cNvPr id="15" name="Picture 14"/>
          <p:cNvPicPr>
            <a:picLocks noChangeAspect="1"/>
          </p:cNvPicPr>
          <p:nvPr/>
        </p:nvPicPr>
        <p:blipFill>
          <a:blip r:embed="rId2"/>
          <a:stretch>
            <a:fillRect/>
          </a:stretch>
        </p:blipFill>
        <p:spPr>
          <a:xfrm>
            <a:off x="0" y="0"/>
            <a:ext cx="1571577" cy="1238138"/>
          </a:xfrm>
          <a:prstGeom prst="rect">
            <a:avLst/>
          </a:prstGeom>
        </p:spPr>
      </p:pic>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18658"/>
          <a:stretch/>
        </p:blipFill>
        <p:spPr bwMode="auto">
          <a:xfrm>
            <a:off x="513565" y="2671770"/>
            <a:ext cx="6115835" cy="164781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152400" y="1066562"/>
            <a:ext cx="7543800" cy="738664"/>
          </a:xfrm>
          <a:prstGeom prst="rect">
            <a:avLst/>
          </a:prstGeom>
        </p:spPr>
        <p:txBody>
          <a:bodyPr wrap="square">
            <a:spAutoFit/>
          </a:bodyPr>
          <a:lstStyle/>
          <a:p>
            <a:pPr marL="342900" indent="-342900">
              <a:buFont typeface="Arial" panose="020B0604020202020204" pitchFamily="34" charset="0"/>
              <a:buChar char="•"/>
            </a:pPr>
            <a:r>
              <a:rPr lang="en-US" sz="1400" dirty="0">
                <a:sym typeface="Wingdings" panose="05000000000000000000" pitchFamily="2" charset="2"/>
              </a:rPr>
              <a:t>The group of items to include in the report can be selected either by using the pre-defined Filters OR by entering in a specific list of Toys</a:t>
            </a:r>
          </a:p>
          <a:p>
            <a:pPr marL="342900" indent="-342900">
              <a:buFont typeface="Arial" panose="020B0604020202020204" pitchFamily="34" charset="0"/>
              <a:buChar char="•"/>
            </a:pPr>
            <a:endParaRPr lang="en-US" sz="1400" dirty="0">
              <a:sym typeface="Wingdings" panose="05000000000000000000" pitchFamily="2" charset="2"/>
            </a:endParaRPr>
          </a:p>
        </p:txBody>
      </p:sp>
      <p:sp>
        <p:nvSpPr>
          <p:cNvPr id="3" name="Rectangle 2"/>
          <p:cNvSpPr/>
          <p:nvPr/>
        </p:nvSpPr>
        <p:spPr>
          <a:xfrm>
            <a:off x="381000" y="1600200"/>
            <a:ext cx="2480487" cy="369332"/>
          </a:xfrm>
          <a:prstGeom prst="rect">
            <a:avLst/>
          </a:prstGeom>
        </p:spPr>
        <p:txBody>
          <a:bodyPr wrap="none">
            <a:spAutoFit/>
          </a:bodyPr>
          <a:lstStyle/>
          <a:p>
            <a:r>
              <a:rPr lang="en-US" u="sng" dirty="0">
                <a:sym typeface="Wingdings" panose="05000000000000000000" pitchFamily="2" charset="2"/>
              </a:rPr>
              <a:t>Method #1: Using Filters</a:t>
            </a:r>
            <a:endParaRPr lang="en-US" u="sng" dirty="0"/>
          </a:p>
        </p:txBody>
      </p:sp>
      <p:sp>
        <p:nvSpPr>
          <p:cNvPr id="4" name="Rectangle 3"/>
          <p:cNvSpPr/>
          <p:nvPr/>
        </p:nvSpPr>
        <p:spPr>
          <a:xfrm>
            <a:off x="484990" y="1905000"/>
            <a:ext cx="8049410" cy="461665"/>
          </a:xfrm>
          <a:prstGeom prst="rect">
            <a:avLst/>
          </a:prstGeom>
        </p:spPr>
        <p:txBody>
          <a:bodyPr wrap="square">
            <a:spAutoFit/>
          </a:bodyPr>
          <a:lstStyle/>
          <a:p>
            <a:pPr marL="171450" indent="-171450">
              <a:buFont typeface="Arial" panose="020B0604020202020204" pitchFamily="34" charset="0"/>
              <a:buChar char="•"/>
            </a:pPr>
            <a:r>
              <a:rPr lang="en-US" sz="1200" dirty="0">
                <a:sym typeface="Wingdings" panose="05000000000000000000" pitchFamily="2" charset="2"/>
              </a:rPr>
              <a:t>The first filter will always be Market + Line Year</a:t>
            </a:r>
          </a:p>
          <a:p>
            <a:pPr marL="171450" indent="-171450">
              <a:buFont typeface="Arial" panose="020B0604020202020204" pitchFamily="34" charset="0"/>
              <a:buChar char="•"/>
            </a:pPr>
            <a:r>
              <a:rPr lang="en-US" sz="1200" dirty="0">
                <a:sym typeface="Wingdings" panose="05000000000000000000" pitchFamily="2" charset="2"/>
              </a:rPr>
              <a:t>From there, narrow down the list of items using attributes such as GRS 1-7, Carry Forward, Sub-Class, Intro Year etc.</a:t>
            </a:r>
            <a:endParaRPr lang="en-US" sz="1200" dirty="0"/>
          </a:p>
        </p:txBody>
      </p:sp>
      <p:sp>
        <p:nvSpPr>
          <p:cNvPr id="10" name="Rectangle 9"/>
          <p:cNvSpPr/>
          <p:nvPr/>
        </p:nvSpPr>
        <p:spPr>
          <a:xfrm>
            <a:off x="513565" y="2362200"/>
            <a:ext cx="3019545" cy="338554"/>
          </a:xfrm>
          <a:prstGeom prst="rect">
            <a:avLst/>
          </a:prstGeom>
        </p:spPr>
        <p:txBody>
          <a:bodyPr wrap="none">
            <a:spAutoFit/>
          </a:bodyPr>
          <a:lstStyle/>
          <a:p>
            <a:r>
              <a:rPr lang="en-US" sz="1600" dirty="0">
                <a:solidFill>
                  <a:srgbClr val="7030A0"/>
                </a:solidFill>
                <a:sym typeface="Wingdings" panose="05000000000000000000" pitchFamily="2" charset="2"/>
              </a:rPr>
              <a:t>Example: New US 2016 Cars Items</a:t>
            </a:r>
            <a:endParaRPr lang="en-US" sz="1600" dirty="0">
              <a:solidFill>
                <a:srgbClr val="7030A0"/>
              </a:solidFill>
            </a:endParaRPr>
          </a:p>
        </p:txBody>
      </p:sp>
      <p:sp>
        <p:nvSpPr>
          <p:cNvPr id="7" name="Rectangle 6"/>
          <p:cNvSpPr/>
          <p:nvPr/>
        </p:nvSpPr>
        <p:spPr>
          <a:xfrm>
            <a:off x="6656300" y="3461861"/>
            <a:ext cx="1296573" cy="338554"/>
          </a:xfrm>
          <a:prstGeom prst="rect">
            <a:avLst/>
          </a:prstGeom>
        </p:spPr>
        <p:txBody>
          <a:bodyPr wrap="none">
            <a:spAutoFit/>
          </a:bodyPr>
          <a:lstStyle/>
          <a:p>
            <a:r>
              <a:rPr lang="en-US" sz="1600" dirty="0">
                <a:solidFill>
                  <a:srgbClr val="7030A0"/>
                </a:solidFill>
                <a:sym typeface="Wingdings" panose="05000000000000000000" pitchFamily="2" charset="2"/>
              </a:rPr>
              <a:t>GRS 4 = CARS</a:t>
            </a:r>
          </a:p>
        </p:txBody>
      </p:sp>
      <p:sp>
        <p:nvSpPr>
          <p:cNvPr id="12" name="Rectangle 11"/>
          <p:cNvSpPr/>
          <p:nvPr/>
        </p:nvSpPr>
        <p:spPr>
          <a:xfrm>
            <a:off x="6656300" y="3836432"/>
            <a:ext cx="1807482" cy="338554"/>
          </a:xfrm>
          <a:prstGeom prst="rect">
            <a:avLst/>
          </a:prstGeom>
        </p:spPr>
        <p:txBody>
          <a:bodyPr wrap="none">
            <a:spAutoFit/>
          </a:bodyPr>
          <a:lstStyle/>
          <a:p>
            <a:r>
              <a:rPr lang="en-US" sz="1600" dirty="0">
                <a:solidFill>
                  <a:srgbClr val="7030A0"/>
                </a:solidFill>
                <a:sym typeface="Wingdings" panose="05000000000000000000" pitchFamily="2" charset="2"/>
              </a:rPr>
              <a:t>Carry Forward = No</a:t>
            </a:r>
          </a:p>
        </p:txBody>
      </p:sp>
      <p:sp>
        <p:nvSpPr>
          <p:cNvPr id="13" name="Rectangle 12"/>
          <p:cNvSpPr/>
          <p:nvPr/>
        </p:nvSpPr>
        <p:spPr>
          <a:xfrm>
            <a:off x="6656300" y="3092529"/>
            <a:ext cx="2079800" cy="338554"/>
          </a:xfrm>
          <a:prstGeom prst="rect">
            <a:avLst/>
          </a:prstGeom>
        </p:spPr>
        <p:txBody>
          <a:bodyPr wrap="none">
            <a:spAutoFit/>
          </a:bodyPr>
          <a:lstStyle/>
          <a:p>
            <a:r>
              <a:rPr lang="en-US" sz="1600" dirty="0">
                <a:solidFill>
                  <a:srgbClr val="7030A0"/>
                </a:solidFill>
                <a:sym typeface="Wingdings" panose="05000000000000000000" pitchFamily="2" charset="2"/>
              </a:rPr>
              <a:t>Catalog = US 2016 Line</a:t>
            </a:r>
          </a:p>
        </p:txBody>
      </p:sp>
      <p:sp>
        <p:nvSpPr>
          <p:cNvPr id="21" name="Rectangle 20"/>
          <p:cNvSpPr/>
          <p:nvPr/>
        </p:nvSpPr>
        <p:spPr>
          <a:xfrm>
            <a:off x="353428" y="4319580"/>
            <a:ext cx="4126258" cy="369332"/>
          </a:xfrm>
          <a:prstGeom prst="rect">
            <a:avLst/>
          </a:prstGeom>
        </p:spPr>
        <p:txBody>
          <a:bodyPr wrap="none">
            <a:spAutoFit/>
          </a:bodyPr>
          <a:lstStyle/>
          <a:p>
            <a:r>
              <a:rPr lang="en-US" u="sng" dirty="0">
                <a:sym typeface="Wingdings" panose="05000000000000000000" pitchFamily="2" charset="2"/>
              </a:rPr>
              <a:t>Method #2: Entering a Specific List of Toys</a:t>
            </a:r>
            <a:endParaRPr lang="en-US" u="sng" dirty="0"/>
          </a:p>
        </p:txBody>
      </p:sp>
      <p:sp>
        <p:nvSpPr>
          <p:cNvPr id="22" name="Rectangle 21"/>
          <p:cNvSpPr/>
          <p:nvPr/>
        </p:nvSpPr>
        <p:spPr>
          <a:xfrm>
            <a:off x="414372" y="4688912"/>
            <a:ext cx="8882028" cy="646331"/>
          </a:xfrm>
          <a:prstGeom prst="rect">
            <a:avLst/>
          </a:prstGeom>
        </p:spPr>
        <p:txBody>
          <a:bodyPr wrap="square">
            <a:spAutoFit/>
          </a:bodyPr>
          <a:lstStyle/>
          <a:p>
            <a:pPr marL="171450" indent="-171450">
              <a:buFont typeface="Arial" panose="020B0604020202020204" pitchFamily="34" charset="0"/>
              <a:buChar char="•"/>
            </a:pPr>
            <a:r>
              <a:rPr lang="en-US" sz="1200" dirty="0">
                <a:sym typeface="Wingdings" panose="05000000000000000000" pitchFamily="2" charset="2"/>
              </a:rPr>
              <a:t>The first filter will still be Market + Line Year</a:t>
            </a:r>
          </a:p>
          <a:p>
            <a:pPr marL="171450" indent="-171450">
              <a:buFont typeface="Arial" panose="020B0604020202020204" pitchFamily="34" charset="0"/>
              <a:buChar char="•"/>
            </a:pPr>
            <a:r>
              <a:rPr lang="en-US" sz="1200" dirty="0">
                <a:sym typeface="Wingdings" panose="05000000000000000000" pitchFamily="2" charset="2"/>
              </a:rPr>
              <a:t>For the second filter, select “Mattel Product Number” from the Attribute drop down and make sure the </a:t>
            </a:r>
            <a:r>
              <a:rPr lang="en-US" sz="1200" b="1" u="sng" dirty="0">
                <a:sym typeface="Wingdings" panose="05000000000000000000" pitchFamily="2" charset="2"/>
              </a:rPr>
              <a:t>Option is set to “in” (vs. Equals)</a:t>
            </a:r>
          </a:p>
          <a:p>
            <a:pPr marL="171450" indent="-171450">
              <a:buFont typeface="Arial" panose="020B0604020202020204" pitchFamily="34" charset="0"/>
              <a:buChar char="•"/>
            </a:pPr>
            <a:r>
              <a:rPr lang="en-US" sz="1200" dirty="0">
                <a:sym typeface="Wingdings" panose="05000000000000000000" pitchFamily="2" charset="2"/>
              </a:rPr>
              <a:t>Next copy and paste any number of Toy #s from Excel (a space will be added automatically between each Toy #)</a:t>
            </a:r>
            <a:endParaRPr lang="en-US" sz="1200" dirty="0"/>
          </a:p>
        </p:txBody>
      </p:sp>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5940" y="5335243"/>
            <a:ext cx="7410450" cy="14668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 name="Rectangle 22"/>
          <p:cNvSpPr/>
          <p:nvPr/>
        </p:nvSpPr>
        <p:spPr>
          <a:xfrm>
            <a:off x="3924300" y="6324600"/>
            <a:ext cx="457200" cy="385424"/>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301357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00200" y="272517"/>
            <a:ext cx="6988131" cy="523220"/>
          </a:xfrm>
          <a:prstGeom prst="rect">
            <a:avLst/>
          </a:prstGeom>
        </p:spPr>
        <p:txBody>
          <a:bodyPr wrap="none">
            <a:spAutoFit/>
          </a:bodyPr>
          <a:lstStyle/>
          <a:p>
            <a:r>
              <a:rPr lang="en-US" sz="2800" b="1" dirty="0"/>
              <a:t>Product Data Reports: Custom Output Format</a:t>
            </a:r>
          </a:p>
        </p:txBody>
      </p:sp>
      <p:pic>
        <p:nvPicPr>
          <p:cNvPr id="15" name="Picture 14"/>
          <p:cNvPicPr>
            <a:picLocks noChangeAspect="1"/>
          </p:cNvPicPr>
          <p:nvPr/>
        </p:nvPicPr>
        <p:blipFill>
          <a:blip r:embed="rId2"/>
          <a:stretch>
            <a:fillRect/>
          </a:stretch>
        </p:blipFill>
        <p:spPr>
          <a:xfrm>
            <a:off x="0" y="0"/>
            <a:ext cx="1571577" cy="1238138"/>
          </a:xfrm>
          <a:prstGeom prst="rect">
            <a:avLst/>
          </a:prstGeom>
        </p:spPr>
      </p:pic>
      <p:sp>
        <p:nvSpPr>
          <p:cNvPr id="5" name="Rectangle 4"/>
          <p:cNvSpPr/>
          <p:nvPr/>
        </p:nvSpPr>
        <p:spPr>
          <a:xfrm>
            <a:off x="152400" y="1066562"/>
            <a:ext cx="8839200" cy="1815882"/>
          </a:xfrm>
          <a:prstGeom prst="rect">
            <a:avLst/>
          </a:prstGeom>
        </p:spPr>
        <p:txBody>
          <a:bodyPr wrap="square">
            <a:spAutoFit/>
          </a:bodyPr>
          <a:lstStyle/>
          <a:p>
            <a:pPr marL="342900" indent="-342900">
              <a:buFont typeface="Arial" panose="020B0604020202020204" pitchFamily="34" charset="0"/>
              <a:buChar char="•"/>
            </a:pPr>
            <a:r>
              <a:rPr lang="en-US" sz="1400" dirty="0">
                <a:sym typeface="Wingdings" panose="05000000000000000000" pitchFamily="2" charset="2"/>
              </a:rPr>
              <a:t>After you’ve identified the items in your report, select which pieces of data to include and in what order</a:t>
            </a:r>
          </a:p>
          <a:p>
            <a:pPr marL="342900" indent="-342900">
              <a:buFont typeface="Arial" panose="020B0604020202020204" pitchFamily="34" charset="0"/>
              <a:buChar char="•"/>
            </a:pPr>
            <a:r>
              <a:rPr lang="en-US" sz="1400" dirty="0">
                <a:sym typeface="Wingdings" panose="05000000000000000000" pitchFamily="2" charset="2"/>
              </a:rPr>
              <a:t>All data attributes in </a:t>
            </a:r>
            <a:r>
              <a:rPr lang="en-US" sz="1400" dirty="0" err="1">
                <a:sym typeface="Wingdings" panose="05000000000000000000" pitchFamily="2" charset="2"/>
              </a:rPr>
              <a:t>PiM</a:t>
            </a:r>
            <a:r>
              <a:rPr lang="en-US" sz="1400" dirty="0">
                <a:sym typeface="Wingdings" panose="05000000000000000000" pitchFamily="2" charset="2"/>
              </a:rPr>
              <a:t> are available in the left “Select Columns” box</a:t>
            </a:r>
          </a:p>
          <a:p>
            <a:pPr marL="342900" indent="-342900">
              <a:buFont typeface="Arial" panose="020B0604020202020204" pitchFamily="34" charset="0"/>
              <a:buChar char="•"/>
            </a:pPr>
            <a:r>
              <a:rPr lang="en-US" sz="1400" dirty="0">
                <a:sym typeface="Wingdings" panose="05000000000000000000" pitchFamily="2" charset="2"/>
              </a:rPr>
              <a:t>Click the checkbox to the left of the attribute to move it over to the right “Column Order” box (which shows the output format)</a:t>
            </a:r>
          </a:p>
          <a:p>
            <a:pPr marL="342900" indent="-342900">
              <a:buFont typeface="Arial" panose="020B0604020202020204" pitchFamily="34" charset="0"/>
              <a:buChar char="•"/>
            </a:pPr>
            <a:r>
              <a:rPr lang="en-US" sz="1400" dirty="0">
                <a:sym typeface="Wingdings" panose="05000000000000000000" pitchFamily="2" charset="2"/>
              </a:rPr>
              <a:t>Use the up and down arrows to move the columns into your preferred order</a:t>
            </a:r>
          </a:p>
          <a:p>
            <a:pPr marL="342900" indent="-342900">
              <a:buFont typeface="Arial" panose="020B0604020202020204" pitchFamily="34" charset="0"/>
              <a:buChar char="•"/>
            </a:pPr>
            <a:r>
              <a:rPr lang="en-US" sz="1400" dirty="0">
                <a:sym typeface="Wingdings" panose="05000000000000000000" pitchFamily="2" charset="2"/>
              </a:rPr>
              <a:t>Once you’ve finished, you will give your report a name and click the green “Generate Report” button</a:t>
            </a:r>
          </a:p>
          <a:p>
            <a:pPr marL="342900" indent="-342900">
              <a:buFont typeface="Arial" panose="020B0604020202020204" pitchFamily="34" charset="0"/>
              <a:buChar char="•"/>
            </a:pPr>
            <a:r>
              <a:rPr lang="en-US" sz="1400" dirty="0">
                <a:sym typeface="Wingdings" panose="05000000000000000000" pitchFamily="2" charset="2"/>
              </a:rPr>
              <a:t>You will receive an email notification when the file is ready for download from the </a:t>
            </a:r>
            <a:r>
              <a:rPr lang="en-US" sz="1400" dirty="0" err="1">
                <a:sym typeface="Wingdings" panose="05000000000000000000" pitchFamily="2" charset="2"/>
              </a:rPr>
              <a:t>PiM</a:t>
            </a:r>
            <a:r>
              <a:rPr lang="en-US" sz="1400" dirty="0">
                <a:sym typeface="Wingdings" panose="05000000000000000000" pitchFamily="2" charset="2"/>
              </a:rPr>
              <a:t> </a:t>
            </a:r>
            <a:r>
              <a:rPr lang="en-US" sz="1400" i="1" dirty="0">
                <a:sym typeface="Wingdings" panose="05000000000000000000" pitchFamily="2" charset="2"/>
              </a:rPr>
              <a:t>Report History </a:t>
            </a:r>
            <a:r>
              <a:rPr lang="en-US" sz="1400" dirty="0">
                <a:sym typeface="Wingdings" panose="05000000000000000000" pitchFamily="2" charset="2"/>
              </a:rPr>
              <a:t>section. (Note that the email itself will not contain a copy of your report.)</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88374" y="2924550"/>
            <a:ext cx="5895975" cy="298408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Right Arrow 16"/>
          <p:cNvSpPr/>
          <p:nvPr/>
        </p:nvSpPr>
        <p:spPr>
          <a:xfrm>
            <a:off x="4100450" y="4396902"/>
            <a:ext cx="367050" cy="216754"/>
          </a:xfrm>
          <a:prstGeom prst="rightArrow">
            <a:avLst/>
          </a:prstGeom>
          <a:ln>
            <a:solidFill>
              <a:srgbClr val="00B050"/>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8" name="Right Arrow 17"/>
          <p:cNvSpPr/>
          <p:nvPr/>
        </p:nvSpPr>
        <p:spPr>
          <a:xfrm>
            <a:off x="4100450" y="4701702"/>
            <a:ext cx="367050" cy="216754"/>
          </a:xfrm>
          <a:prstGeom prst="rightArrow">
            <a:avLst/>
          </a:prstGeom>
          <a:ln>
            <a:solidFill>
              <a:srgbClr val="00B050"/>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9" name="Rectangle 18"/>
          <p:cNvSpPr/>
          <p:nvPr/>
        </p:nvSpPr>
        <p:spPr>
          <a:xfrm>
            <a:off x="7253795" y="4363148"/>
            <a:ext cx="893193" cy="307777"/>
          </a:xfrm>
          <a:prstGeom prst="rect">
            <a:avLst/>
          </a:prstGeom>
        </p:spPr>
        <p:txBody>
          <a:bodyPr wrap="none">
            <a:spAutoFit/>
          </a:bodyPr>
          <a:lstStyle/>
          <a:p>
            <a:r>
              <a:rPr lang="en-US" sz="1400" dirty="0">
                <a:solidFill>
                  <a:srgbClr val="00B050"/>
                </a:solidFill>
                <a:sym typeface="Wingdings" panose="05000000000000000000" pitchFamily="2" charset="2"/>
              </a:rPr>
              <a:t>Column A</a:t>
            </a:r>
          </a:p>
        </p:txBody>
      </p:sp>
      <p:sp>
        <p:nvSpPr>
          <p:cNvPr id="20" name="Rectangle 19"/>
          <p:cNvSpPr/>
          <p:nvPr/>
        </p:nvSpPr>
        <p:spPr>
          <a:xfrm>
            <a:off x="7253795" y="4651198"/>
            <a:ext cx="886781" cy="307777"/>
          </a:xfrm>
          <a:prstGeom prst="rect">
            <a:avLst/>
          </a:prstGeom>
        </p:spPr>
        <p:txBody>
          <a:bodyPr wrap="none">
            <a:spAutoFit/>
          </a:bodyPr>
          <a:lstStyle/>
          <a:p>
            <a:r>
              <a:rPr lang="en-US" sz="1400" dirty="0">
                <a:solidFill>
                  <a:srgbClr val="00B050"/>
                </a:solidFill>
                <a:sym typeface="Wingdings" panose="05000000000000000000" pitchFamily="2" charset="2"/>
              </a:rPr>
              <a:t>Column B</a:t>
            </a:r>
          </a:p>
        </p:txBody>
      </p:sp>
      <p:sp>
        <p:nvSpPr>
          <p:cNvPr id="24" name="Rectangle 23"/>
          <p:cNvSpPr/>
          <p:nvPr/>
        </p:nvSpPr>
        <p:spPr>
          <a:xfrm>
            <a:off x="7253795" y="4939248"/>
            <a:ext cx="885179" cy="307777"/>
          </a:xfrm>
          <a:prstGeom prst="rect">
            <a:avLst/>
          </a:prstGeom>
        </p:spPr>
        <p:txBody>
          <a:bodyPr wrap="none">
            <a:spAutoFit/>
          </a:bodyPr>
          <a:lstStyle/>
          <a:p>
            <a:r>
              <a:rPr lang="en-US" sz="1400" dirty="0">
                <a:solidFill>
                  <a:srgbClr val="00B050"/>
                </a:solidFill>
                <a:sym typeface="Wingdings" panose="05000000000000000000" pitchFamily="2" charset="2"/>
              </a:rPr>
              <a:t>Column C</a:t>
            </a:r>
          </a:p>
        </p:txBody>
      </p:sp>
      <p:sp>
        <p:nvSpPr>
          <p:cNvPr id="25" name="Rectangle 24"/>
          <p:cNvSpPr/>
          <p:nvPr/>
        </p:nvSpPr>
        <p:spPr>
          <a:xfrm>
            <a:off x="7253795" y="5227298"/>
            <a:ext cx="899605" cy="307777"/>
          </a:xfrm>
          <a:prstGeom prst="rect">
            <a:avLst/>
          </a:prstGeom>
        </p:spPr>
        <p:txBody>
          <a:bodyPr wrap="none">
            <a:spAutoFit/>
          </a:bodyPr>
          <a:lstStyle/>
          <a:p>
            <a:r>
              <a:rPr lang="en-US" sz="1400" dirty="0">
                <a:solidFill>
                  <a:srgbClr val="00B050"/>
                </a:solidFill>
                <a:sym typeface="Wingdings" panose="05000000000000000000" pitchFamily="2" charset="2"/>
              </a:rPr>
              <a:t>Column D</a:t>
            </a:r>
          </a:p>
        </p:txBody>
      </p:sp>
      <p:sp>
        <p:nvSpPr>
          <p:cNvPr id="26" name="Rectangle 25"/>
          <p:cNvSpPr/>
          <p:nvPr/>
        </p:nvSpPr>
        <p:spPr>
          <a:xfrm>
            <a:off x="7253795" y="5515350"/>
            <a:ext cx="877163" cy="307777"/>
          </a:xfrm>
          <a:prstGeom prst="rect">
            <a:avLst/>
          </a:prstGeom>
        </p:spPr>
        <p:txBody>
          <a:bodyPr wrap="none">
            <a:spAutoFit/>
          </a:bodyPr>
          <a:lstStyle/>
          <a:p>
            <a:r>
              <a:rPr lang="en-US" sz="1400" dirty="0">
                <a:solidFill>
                  <a:srgbClr val="00B050"/>
                </a:solidFill>
                <a:sym typeface="Wingdings" panose="05000000000000000000" pitchFamily="2" charset="2"/>
              </a:rPr>
              <a:t>Column E</a:t>
            </a:r>
          </a:p>
        </p:txBody>
      </p:sp>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53490" y="6143625"/>
            <a:ext cx="5143500" cy="56197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730100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00200" y="272517"/>
            <a:ext cx="6039346" cy="523220"/>
          </a:xfrm>
          <a:prstGeom prst="rect">
            <a:avLst/>
          </a:prstGeom>
        </p:spPr>
        <p:txBody>
          <a:bodyPr wrap="none">
            <a:spAutoFit/>
          </a:bodyPr>
          <a:lstStyle/>
          <a:p>
            <a:r>
              <a:rPr lang="en-US" sz="2800" b="1" dirty="0"/>
              <a:t>Product Data Reports: Saved Templates</a:t>
            </a:r>
          </a:p>
        </p:txBody>
      </p:sp>
      <p:pic>
        <p:nvPicPr>
          <p:cNvPr id="15" name="Picture 14"/>
          <p:cNvPicPr>
            <a:picLocks noChangeAspect="1"/>
          </p:cNvPicPr>
          <p:nvPr/>
        </p:nvPicPr>
        <p:blipFill>
          <a:blip r:embed="rId2"/>
          <a:stretch>
            <a:fillRect/>
          </a:stretch>
        </p:blipFill>
        <p:spPr>
          <a:xfrm>
            <a:off x="0" y="0"/>
            <a:ext cx="1571577" cy="1238138"/>
          </a:xfrm>
          <a:prstGeom prst="rect">
            <a:avLst/>
          </a:prstGeom>
        </p:spPr>
      </p:pic>
      <p:sp>
        <p:nvSpPr>
          <p:cNvPr id="5" name="Rectangle 4"/>
          <p:cNvSpPr/>
          <p:nvPr/>
        </p:nvSpPr>
        <p:spPr>
          <a:xfrm>
            <a:off x="152400" y="1066562"/>
            <a:ext cx="8839200" cy="954107"/>
          </a:xfrm>
          <a:prstGeom prst="rect">
            <a:avLst/>
          </a:prstGeom>
        </p:spPr>
        <p:txBody>
          <a:bodyPr wrap="square">
            <a:spAutoFit/>
          </a:bodyPr>
          <a:lstStyle/>
          <a:p>
            <a:pPr marL="342900" indent="-342900">
              <a:buFont typeface="Arial" panose="020B0604020202020204" pitchFamily="34" charset="0"/>
              <a:buChar char="•"/>
            </a:pPr>
            <a:r>
              <a:rPr lang="en-US" sz="1400" dirty="0">
                <a:sym typeface="Wingdings" panose="05000000000000000000" pitchFamily="2" charset="2"/>
              </a:rPr>
              <a:t>You can save your filter options and output format as a template for future use by simply entering a name in the “Save This Criteria as a Template” box and clicking the green “Save” button</a:t>
            </a:r>
          </a:p>
          <a:p>
            <a:pPr marL="342900" indent="-342900">
              <a:buFont typeface="Arial" panose="020B0604020202020204" pitchFamily="34" charset="0"/>
              <a:buChar char="•"/>
            </a:pPr>
            <a:r>
              <a:rPr lang="en-US" sz="1400" dirty="0">
                <a:sym typeface="Wingdings" panose="05000000000000000000" pitchFamily="2" charset="2"/>
              </a:rPr>
              <a:t>The template will be added to your Saved Templates list at the top of the page</a:t>
            </a:r>
          </a:p>
          <a:p>
            <a:pPr marL="342900" indent="-342900">
              <a:buFont typeface="Arial" panose="020B0604020202020204" pitchFamily="34" charset="0"/>
              <a:buChar char="•"/>
            </a:pPr>
            <a:r>
              <a:rPr lang="en-US" sz="1400" dirty="0">
                <a:sym typeface="Wingdings" panose="05000000000000000000" pitchFamily="2" charset="2"/>
              </a:rPr>
              <a:t>To rename or delete a template, click the “Manage Templates” button at the top</a:t>
            </a:r>
          </a:p>
        </p:txBody>
      </p:sp>
      <p:pic>
        <p:nvPicPr>
          <p:cNvPr id="4099"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10269" r="27432" b="7474"/>
          <a:stretch/>
        </p:blipFill>
        <p:spPr bwMode="auto">
          <a:xfrm>
            <a:off x="533399" y="2148081"/>
            <a:ext cx="4996357" cy="4633719"/>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 name="Rectangle 29"/>
          <p:cNvSpPr/>
          <p:nvPr/>
        </p:nvSpPr>
        <p:spPr>
          <a:xfrm>
            <a:off x="1143000" y="5801971"/>
            <a:ext cx="2253177" cy="385424"/>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p:cNvSpPr/>
          <p:nvPr/>
        </p:nvSpPr>
        <p:spPr>
          <a:xfrm>
            <a:off x="1031092" y="2148082"/>
            <a:ext cx="3540908" cy="385424"/>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44358" y="5195709"/>
            <a:ext cx="4105275" cy="52387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2" name="Right Arrow 31"/>
          <p:cNvSpPr/>
          <p:nvPr/>
        </p:nvSpPr>
        <p:spPr>
          <a:xfrm rot="19433107">
            <a:off x="3406778" y="5446890"/>
            <a:ext cx="513275" cy="47796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1143000" y="2590801"/>
            <a:ext cx="2253177"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090098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00200" y="272517"/>
            <a:ext cx="7475573" cy="523220"/>
          </a:xfrm>
          <a:prstGeom prst="rect">
            <a:avLst/>
          </a:prstGeom>
        </p:spPr>
        <p:txBody>
          <a:bodyPr wrap="none">
            <a:spAutoFit/>
          </a:bodyPr>
          <a:lstStyle/>
          <a:p>
            <a:r>
              <a:rPr lang="en-US" sz="2800" b="1" dirty="0"/>
              <a:t>Product Data Reports: Selecting a Group of Items</a:t>
            </a:r>
          </a:p>
        </p:txBody>
      </p:sp>
      <p:pic>
        <p:nvPicPr>
          <p:cNvPr id="15" name="Picture 14"/>
          <p:cNvPicPr>
            <a:picLocks noChangeAspect="1"/>
          </p:cNvPicPr>
          <p:nvPr/>
        </p:nvPicPr>
        <p:blipFill>
          <a:blip r:embed="rId2"/>
          <a:stretch>
            <a:fillRect/>
          </a:stretch>
        </p:blipFill>
        <p:spPr>
          <a:xfrm>
            <a:off x="0" y="0"/>
            <a:ext cx="1571577" cy="1238138"/>
          </a:xfrm>
          <a:prstGeom prst="rect">
            <a:avLst/>
          </a:prstGeom>
        </p:spPr>
      </p:pic>
      <p:sp>
        <p:nvSpPr>
          <p:cNvPr id="6" name="Rectangle 5"/>
          <p:cNvSpPr/>
          <p:nvPr/>
        </p:nvSpPr>
        <p:spPr>
          <a:xfrm>
            <a:off x="394389" y="1371600"/>
            <a:ext cx="4334969" cy="338554"/>
          </a:xfrm>
          <a:prstGeom prst="rect">
            <a:avLst/>
          </a:prstGeom>
        </p:spPr>
        <p:txBody>
          <a:bodyPr wrap="none">
            <a:spAutoFit/>
          </a:bodyPr>
          <a:lstStyle/>
          <a:p>
            <a:r>
              <a:rPr lang="en-US" sz="1600" dirty="0">
                <a:sym typeface="Wingdings" panose="05000000000000000000" pitchFamily="2" charset="2"/>
              </a:rPr>
              <a:t>Example 1: US Spring ‘16 Barbie Open Stock Items</a:t>
            </a:r>
            <a:endParaRPr lang="en-US" sz="1600" dirty="0"/>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676400"/>
            <a:ext cx="6119699" cy="1943629"/>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Rectangle 15"/>
          <p:cNvSpPr/>
          <p:nvPr/>
        </p:nvSpPr>
        <p:spPr>
          <a:xfrm>
            <a:off x="6500699" y="2498143"/>
            <a:ext cx="1470403" cy="338554"/>
          </a:xfrm>
          <a:prstGeom prst="rect">
            <a:avLst/>
          </a:prstGeom>
        </p:spPr>
        <p:txBody>
          <a:bodyPr wrap="none">
            <a:spAutoFit/>
          </a:bodyPr>
          <a:lstStyle/>
          <a:p>
            <a:r>
              <a:rPr lang="en-US" sz="1600" dirty="0">
                <a:sym typeface="Wingdings" panose="05000000000000000000" pitchFamily="2" charset="2"/>
              </a:rPr>
              <a:t>GRS 2 = BARBIE</a:t>
            </a:r>
          </a:p>
        </p:txBody>
      </p:sp>
      <p:sp>
        <p:nvSpPr>
          <p:cNvPr id="17" name="Rectangle 16"/>
          <p:cNvSpPr/>
          <p:nvPr/>
        </p:nvSpPr>
        <p:spPr>
          <a:xfrm>
            <a:off x="6500699" y="2109605"/>
            <a:ext cx="2079800" cy="338554"/>
          </a:xfrm>
          <a:prstGeom prst="rect">
            <a:avLst/>
          </a:prstGeom>
        </p:spPr>
        <p:txBody>
          <a:bodyPr wrap="none">
            <a:spAutoFit/>
          </a:bodyPr>
          <a:lstStyle/>
          <a:p>
            <a:r>
              <a:rPr lang="en-US" sz="1600" dirty="0">
                <a:sym typeface="Wingdings" panose="05000000000000000000" pitchFamily="2" charset="2"/>
              </a:rPr>
              <a:t>Catalog = US 2016 Line</a:t>
            </a:r>
          </a:p>
        </p:txBody>
      </p:sp>
      <p:sp>
        <p:nvSpPr>
          <p:cNvPr id="18" name="Rectangle 17"/>
          <p:cNvSpPr/>
          <p:nvPr/>
        </p:nvSpPr>
        <p:spPr>
          <a:xfrm>
            <a:off x="6500699" y="2886681"/>
            <a:ext cx="1495922" cy="338554"/>
          </a:xfrm>
          <a:prstGeom prst="rect">
            <a:avLst/>
          </a:prstGeom>
        </p:spPr>
        <p:txBody>
          <a:bodyPr wrap="none">
            <a:spAutoFit/>
          </a:bodyPr>
          <a:lstStyle/>
          <a:p>
            <a:r>
              <a:rPr lang="en-US" sz="1600" dirty="0">
                <a:sym typeface="Wingdings" panose="05000000000000000000" pitchFamily="2" charset="2"/>
              </a:rPr>
              <a:t>Season = Spring</a:t>
            </a:r>
          </a:p>
        </p:txBody>
      </p:sp>
      <p:sp>
        <p:nvSpPr>
          <p:cNvPr id="19" name="Rectangle 18"/>
          <p:cNvSpPr/>
          <p:nvPr/>
        </p:nvSpPr>
        <p:spPr>
          <a:xfrm>
            <a:off x="6500699" y="3275220"/>
            <a:ext cx="2099870" cy="338554"/>
          </a:xfrm>
          <a:prstGeom prst="rect">
            <a:avLst/>
          </a:prstGeom>
        </p:spPr>
        <p:txBody>
          <a:bodyPr wrap="none">
            <a:spAutoFit/>
          </a:bodyPr>
          <a:lstStyle/>
          <a:p>
            <a:r>
              <a:rPr lang="en-US" sz="1600" dirty="0">
                <a:sym typeface="Wingdings" panose="05000000000000000000" pitchFamily="2" charset="2"/>
              </a:rPr>
              <a:t>Sub Class = Open Stock</a:t>
            </a:r>
          </a:p>
        </p:txBody>
      </p:sp>
      <p:sp>
        <p:nvSpPr>
          <p:cNvPr id="21" name="Rectangle 20"/>
          <p:cNvSpPr/>
          <p:nvPr/>
        </p:nvSpPr>
        <p:spPr>
          <a:xfrm>
            <a:off x="3505200" y="817806"/>
            <a:ext cx="2829942" cy="369332"/>
          </a:xfrm>
          <a:prstGeom prst="rect">
            <a:avLst/>
          </a:prstGeom>
        </p:spPr>
        <p:txBody>
          <a:bodyPr wrap="none">
            <a:spAutoFit/>
          </a:bodyPr>
          <a:lstStyle/>
          <a:p>
            <a:r>
              <a:rPr lang="en-US" u="sng" dirty="0">
                <a:solidFill>
                  <a:srgbClr val="00B050"/>
                </a:solidFill>
                <a:sym typeface="Wingdings" panose="05000000000000000000" pitchFamily="2" charset="2"/>
              </a:rPr>
              <a:t>More Filter Set-up Examples</a:t>
            </a:r>
            <a:endParaRPr lang="en-US" u="sng" dirty="0">
              <a:solidFill>
                <a:srgbClr val="00B050"/>
              </a:solidFill>
            </a:endParaRPr>
          </a:p>
        </p:txBody>
      </p:sp>
      <p:sp>
        <p:nvSpPr>
          <p:cNvPr id="22" name="Rectangle 21"/>
          <p:cNvSpPr/>
          <p:nvPr/>
        </p:nvSpPr>
        <p:spPr>
          <a:xfrm>
            <a:off x="381000" y="4385846"/>
            <a:ext cx="6473760" cy="338554"/>
          </a:xfrm>
          <a:prstGeom prst="rect">
            <a:avLst/>
          </a:prstGeom>
        </p:spPr>
        <p:txBody>
          <a:bodyPr wrap="none">
            <a:spAutoFit/>
          </a:bodyPr>
          <a:lstStyle/>
          <a:p>
            <a:r>
              <a:rPr lang="en-US" sz="1600" dirty="0">
                <a:sym typeface="Wingdings" panose="05000000000000000000" pitchFamily="2" charset="2"/>
              </a:rPr>
              <a:t>Example 2: Spain ‘16 Batman Items with Packaging Languages 11E, 11F, 11G</a:t>
            </a:r>
            <a:endParaRPr lang="en-US" sz="1600" dirty="0"/>
          </a:p>
        </p:txBody>
      </p:sp>
      <p:sp>
        <p:nvSpPr>
          <p:cNvPr id="23" name="Rectangle 22"/>
          <p:cNvSpPr/>
          <p:nvPr/>
        </p:nvSpPr>
        <p:spPr>
          <a:xfrm>
            <a:off x="6500699" y="5181600"/>
            <a:ext cx="2307427" cy="338554"/>
          </a:xfrm>
          <a:prstGeom prst="rect">
            <a:avLst/>
          </a:prstGeom>
        </p:spPr>
        <p:txBody>
          <a:bodyPr wrap="none">
            <a:spAutoFit/>
          </a:bodyPr>
          <a:lstStyle/>
          <a:p>
            <a:r>
              <a:rPr lang="en-US" sz="1600" dirty="0">
                <a:sym typeface="Wingdings" panose="05000000000000000000" pitchFamily="2" charset="2"/>
              </a:rPr>
              <a:t>Catalog = Spain 2016 Line</a:t>
            </a:r>
          </a:p>
        </p:txBody>
      </p:sp>
      <p:pic>
        <p:nvPicPr>
          <p:cNvPr id="5125"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4724400"/>
            <a:ext cx="6082384" cy="149131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 name="Rectangle 25"/>
          <p:cNvSpPr/>
          <p:nvPr/>
        </p:nvSpPr>
        <p:spPr>
          <a:xfrm>
            <a:off x="6500699" y="5528846"/>
            <a:ext cx="1603452" cy="338554"/>
          </a:xfrm>
          <a:prstGeom prst="rect">
            <a:avLst/>
          </a:prstGeom>
        </p:spPr>
        <p:txBody>
          <a:bodyPr wrap="none">
            <a:spAutoFit/>
          </a:bodyPr>
          <a:lstStyle/>
          <a:p>
            <a:r>
              <a:rPr lang="en-US" sz="1600" dirty="0">
                <a:sym typeface="Wingdings" panose="05000000000000000000" pitchFamily="2" charset="2"/>
              </a:rPr>
              <a:t>GRS 4 = BATMAN</a:t>
            </a:r>
          </a:p>
        </p:txBody>
      </p:sp>
      <p:sp>
        <p:nvSpPr>
          <p:cNvPr id="27" name="Rectangle 26"/>
          <p:cNvSpPr/>
          <p:nvPr/>
        </p:nvSpPr>
        <p:spPr>
          <a:xfrm>
            <a:off x="6500699" y="5892225"/>
            <a:ext cx="2071336" cy="584775"/>
          </a:xfrm>
          <a:prstGeom prst="rect">
            <a:avLst/>
          </a:prstGeom>
        </p:spPr>
        <p:txBody>
          <a:bodyPr wrap="none">
            <a:spAutoFit/>
          </a:bodyPr>
          <a:lstStyle/>
          <a:p>
            <a:r>
              <a:rPr lang="en-US" sz="1600" dirty="0">
                <a:sym typeface="Wingdings" panose="05000000000000000000" pitchFamily="2" charset="2"/>
              </a:rPr>
              <a:t>Packaging Language IN</a:t>
            </a:r>
          </a:p>
          <a:p>
            <a:r>
              <a:rPr lang="en-US" sz="1600" dirty="0">
                <a:sym typeface="Wingdings" panose="05000000000000000000" pitchFamily="2" charset="2"/>
              </a:rPr>
              <a:t>11E 11F 11g</a:t>
            </a:r>
          </a:p>
        </p:txBody>
      </p:sp>
    </p:spTree>
    <p:extLst>
      <p:ext uri="{BB962C8B-B14F-4D97-AF65-F5344CB8AC3E}">
        <p14:creationId xmlns:p14="http://schemas.microsoft.com/office/powerpoint/2010/main" val="21533266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81000" y="30364"/>
            <a:ext cx="7882811" cy="1341236"/>
          </a:xfrm>
          <a:prstGeom prst="rect">
            <a:avLst/>
          </a:prstGeom>
        </p:spPr>
      </p:pic>
      <p:sp>
        <p:nvSpPr>
          <p:cNvPr id="5" name="TextBox 4"/>
          <p:cNvSpPr txBox="1"/>
          <p:nvPr/>
        </p:nvSpPr>
        <p:spPr>
          <a:xfrm>
            <a:off x="417688" y="1676400"/>
            <a:ext cx="8061529" cy="923330"/>
          </a:xfrm>
          <a:prstGeom prst="rect">
            <a:avLst/>
          </a:prstGeom>
          <a:noFill/>
        </p:spPr>
        <p:txBody>
          <a:bodyPr wrap="square" rtlCol="0">
            <a:spAutoFit/>
          </a:bodyPr>
          <a:lstStyle/>
          <a:p>
            <a:pPr algn="ctr"/>
            <a:r>
              <a:rPr lang="en-US" sz="5400" b="1" dirty="0">
                <a:latin typeface="Segoe UI Light" panose="020B0502040204020203" pitchFamily="34" charset="0"/>
              </a:rPr>
              <a:t>Thank You</a:t>
            </a:r>
          </a:p>
        </p:txBody>
      </p:sp>
      <p:sp>
        <p:nvSpPr>
          <p:cNvPr id="6" name="Rectangle 5"/>
          <p:cNvSpPr/>
          <p:nvPr/>
        </p:nvSpPr>
        <p:spPr>
          <a:xfrm>
            <a:off x="7391400" y="6476999"/>
            <a:ext cx="1750800" cy="307777"/>
          </a:xfrm>
          <a:prstGeom prst="rect">
            <a:avLst/>
          </a:prstGeom>
        </p:spPr>
        <p:txBody>
          <a:bodyPr wrap="none">
            <a:spAutoFit/>
          </a:bodyPr>
          <a:lstStyle/>
          <a:p>
            <a:r>
              <a:rPr lang="en-US" sz="1400" dirty="0">
                <a:latin typeface="Segoe UI Light" panose="020B0502040204020203" pitchFamily="34" charset="0"/>
              </a:rPr>
              <a:t>Updated: 02.11.2016</a:t>
            </a:r>
            <a:endParaRPr lang="en-US" sz="1400" dirty="0"/>
          </a:p>
        </p:txBody>
      </p:sp>
      <p:sp>
        <p:nvSpPr>
          <p:cNvPr id="7" name="TextBox 6"/>
          <p:cNvSpPr txBox="1"/>
          <p:nvPr/>
        </p:nvSpPr>
        <p:spPr>
          <a:xfrm>
            <a:off x="2092827" y="3200399"/>
            <a:ext cx="4724400" cy="646331"/>
          </a:xfrm>
          <a:prstGeom prst="rect">
            <a:avLst/>
          </a:prstGeom>
          <a:ln>
            <a:noFill/>
          </a:ln>
        </p:spPr>
        <p:style>
          <a:lnRef idx="2">
            <a:schemeClr val="dk1"/>
          </a:lnRef>
          <a:fillRef idx="1001">
            <a:schemeClr val="lt1"/>
          </a:fillRef>
          <a:effectRef idx="0">
            <a:schemeClr val="dk1"/>
          </a:effectRef>
          <a:fontRef idx="minor">
            <a:schemeClr val="dk1"/>
          </a:fontRef>
        </p:style>
        <p:txBody>
          <a:bodyPr wrap="square" rtlCol="0">
            <a:spAutoFit/>
          </a:bodyPr>
          <a:lstStyle/>
          <a:p>
            <a:r>
              <a:rPr lang="en-US" b="1" dirty="0">
                <a:latin typeface="Segoe UI Light" panose="020B0502040204020203" pitchFamily="34" charset="0"/>
              </a:rPr>
              <a:t>Email: </a:t>
            </a:r>
            <a:r>
              <a:rPr lang="en-US" b="1" dirty="0">
                <a:latin typeface="Segoe UI Light" panose="020B0502040204020203" pitchFamily="34" charset="0"/>
                <a:hlinkClick r:id="rId3"/>
              </a:rPr>
              <a:t>PiMTeam@Mattel.com</a:t>
            </a:r>
            <a:r>
              <a:rPr lang="en-US" b="1" dirty="0">
                <a:latin typeface="Segoe UI Light" panose="020B0502040204020203" pitchFamily="34" charset="0"/>
              </a:rPr>
              <a:t> with Questions</a:t>
            </a:r>
          </a:p>
          <a:p>
            <a:endParaRPr lang="en-US" b="1" dirty="0">
              <a:latin typeface="Segoe UI Light" panose="020B0502040204020203" pitchFamily="34" charset="0"/>
            </a:endParaRPr>
          </a:p>
        </p:txBody>
      </p:sp>
      <p:sp>
        <p:nvSpPr>
          <p:cNvPr id="10" name="Right Arrow 9"/>
          <p:cNvSpPr/>
          <p:nvPr/>
        </p:nvSpPr>
        <p:spPr>
          <a:xfrm>
            <a:off x="1710045" y="3123626"/>
            <a:ext cx="382782" cy="452162"/>
          </a:xfrm>
          <a:prstGeom prst="rightArrow">
            <a:avLst/>
          </a:prstGeom>
          <a:solidFill>
            <a:srgbClr val="19DC96"/>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36576" rIns="182880" bIns="36576" numCol="1" spcCol="0" rtlCol="0" fromWordArt="0" anchor="t" anchorCtr="0" forceAA="0" compatLnSpc="1">
            <a:prstTxWarp prst="textNoShape">
              <a:avLst/>
            </a:prstTxWarp>
            <a:spAutoFit/>
          </a:bodyPr>
          <a:lstStyle/>
          <a:p>
            <a:pPr>
              <a:spcAft>
                <a:spcPts val="1200"/>
              </a:spcAft>
            </a:pPr>
            <a:endParaRPr lang="en-US" sz="1600" b="1">
              <a:solidFill>
                <a:prstClr val="white"/>
              </a:solidFill>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26817593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9474243B8077747ADF1BCE458815283" ma:contentTypeVersion="1" ma:contentTypeDescription="Create a new document." ma:contentTypeScope="" ma:versionID="c8e1f092d67200d648185f956c060136">
  <xsd:schema xmlns:xsd="http://www.w3.org/2001/XMLSchema" xmlns:p="http://schemas.microsoft.com/office/2006/metadata/properties" targetNamespace="http://schemas.microsoft.com/office/2006/metadata/properties" ma:root="true" ma:fieldsID="4aeb20c0e3442673af7ee10786458764">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documentManagement/>
</p:properties>
</file>

<file path=customXml/itemProps1.xml><?xml version="1.0" encoding="utf-8"?>
<ds:datastoreItem xmlns:ds="http://schemas.openxmlformats.org/officeDocument/2006/customXml" ds:itemID="{63AB4C00-5ECA-4BED-9606-A106C03BE79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customXml/itemProps2.xml><?xml version="1.0" encoding="utf-8"?>
<ds:datastoreItem xmlns:ds="http://schemas.openxmlformats.org/officeDocument/2006/customXml" ds:itemID="{593464CF-E595-4B06-A6F4-E85F0BA5D23E}">
  <ds:schemaRefs>
    <ds:schemaRef ds:uri="http://schemas.microsoft.com/sharepoint/v3/contenttype/forms"/>
  </ds:schemaRefs>
</ds:datastoreItem>
</file>

<file path=customXml/itemProps3.xml><?xml version="1.0" encoding="utf-8"?>
<ds:datastoreItem xmlns:ds="http://schemas.openxmlformats.org/officeDocument/2006/customXml" ds:itemID="{1FE98D16-FDB2-4298-9986-3CB7B459E3A7}">
  <ds:schemaRefs>
    <ds:schemaRef ds:uri="http://purl.org/dc/terms/"/>
    <ds:schemaRef ds:uri="http://www.w3.org/XML/1998/namespace"/>
    <ds:schemaRef ds:uri="http://purl.org/dc/dcmitype/"/>
    <ds:schemaRef ds:uri="http://schemas.microsoft.com/office/2006/documentManagement/types"/>
    <ds:schemaRef ds:uri="http://purl.org/dc/elements/1.1/"/>
    <ds:schemaRef ds:uri="http://schemas.microsoft.com/office/2006/metadata/propertie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otalTime>706</TotalTime>
  <Words>1581</Words>
  <Application>Microsoft Office PowerPoint</Application>
  <PresentationFormat>On-screen Show (4:3)</PresentationFormat>
  <Paragraphs>151</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Segoe UI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Mattel,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km, pooja (HCL)</cp:lastModifiedBy>
  <cp:revision>91</cp:revision>
  <dcterms:created xsi:type="dcterms:W3CDTF">2016-01-14T21:28:46Z</dcterms:created>
  <dcterms:modified xsi:type="dcterms:W3CDTF">2025-01-06T13:08:21Z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0x01010019474243B8077747ADF1BCE458815283</vt:lpwstr>
  </property>
</Properties>
</file>